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1019" r:id="rId5"/>
    <p:sldId id="1031" r:id="rId6"/>
    <p:sldId id="1051" r:id="rId7"/>
    <p:sldId id="1039" r:id="rId8"/>
    <p:sldId id="1052" r:id="rId9"/>
    <p:sldId id="1060" r:id="rId10"/>
    <p:sldId id="1041" r:id="rId11"/>
    <p:sldId id="1043" r:id="rId12"/>
    <p:sldId id="1059" r:id="rId13"/>
    <p:sldId id="1038" r:id="rId14"/>
    <p:sldId id="1050" r:id="rId15"/>
    <p:sldId id="1040" r:id="rId16"/>
    <p:sldId id="1034" r:id="rId17"/>
    <p:sldId id="1035" r:id="rId18"/>
    <p:sldId id="1053" r:id="rId19"/>
    <p:sldId id="1056" r:id="rId20"/>
    <p:sldId id="1058" r:id="rId21"/>
    <p:sldId id="1054" r:id="rId22"/>
    <p:sldId id="1063" r:id="rId23"/>
    <p:sldId id="1055" r:id="rId24"/>
    <p:sldId id="1036" r:id="rId2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BDF"/>
    <a:srgbClr val="FFFFFF"/>
    <a:srgbClr val="2F4151"/>
    <a:srgbClr val="C2002F"/>
    <a:srgbClr val="CB9B44"/>
    <a:srgbClr val="B05408"/>
    <a:srgbClr val="4D9F03"/>
    <a:srgbClr val="007A37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22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ëlle Deveaud" userId="afc8ebd9-69f9-47c2-9427-9e79105c5f1e" providerId="ADAL" clId="{14724F2B-F56D-4DE7-BD03-C953F91EA795}"/>
    <pc:docChg chg="custSel delSld modSld">
      <pc:chgData name="Anaëlle Deveaud" userId="afc8ebd9-69f9-47c2-9427-9e79105c5f1e" providerId="ADAL" clId="{14724F2B-F56D-4DE7-BD03-C953F91EA795}" dt="2024-02-23T08:41:58.244" v="3" actId="47"/>
      <pc:docMkLst>
        <pc:docMk/>
      </pc:docMkLst>
      <pc:sldChg chg="del">
        <pc:chgData name="Anaëlle Deveaud" userId="afc8ebd9-69f9-47c2-9427-9e79105c5f1e" providerId="ADAL" clId="{14724F2B-F56D-4DE7-BD03-C953F91EA795}" dt="2024-02-23T08:41:50.684" v="2" actId="47"/>
        <pc:sldMkLst>
          <pc:docMk/>
          <pc:sldMk cId="1850785946" sldId="1037"/>
        </pc:sldMkLst>
      </pc:sldChg>
      <pc:sldChg chg="del">
        <pc:chgData name="Anaëlle Deveaud" userId="afc8ebd9-69f9-47c2-9427-9e79105c5f1e" providerId="ADAL" clId="{14724F2B-F56D-4DE7-BD03-C953F91EA795}" dt="2024-02-23T08:41:58.244" v="3" actId="47"/>
        <pc:sldMkLst>
          <pc:docMk/>
          <pc:sldMk cId="1079995515" sldId="1047"/>
        </pc:sldMkLst>
      </pc:sldChg>
      <pc:sldChg chg="del">
        <pc:chgData name="Anaëlle Deveaud" userId="afc8ebd9-69f9-47c2-9427-9e79105c5f1e" providerId="ADAL" clId="{14724F2B-F56D-4DE7-BD03-C953F91EA795}" dt="2024-02-23T08:41:58.244" v="3" actId="47"/>
        <pc:sldMkLst>
          <pc:docMk/>
          <pc:sldMk cId="1209673274" sldId="1061"/>
        </pc:sldMkLst>
      </pc:sldChg>
      <pc:sldChg chg="del">
        <pc:chgData name="Anaëlle Deveaud" userId="afc8ebd9-69f9-47c2-9427-9e79105c5f1e" providerId="ADAL" clId="{14724F2B-F56D-4DE7-BD03-C953F91EA795}" dt="2024-02-23T08:41:58.244" v="3" actId="47"/>
        <pc:sldMkLst>
          <pc:docMk/>
          <pc:sldMk cId="641019349" sldId="1062"/>
        </pc:sldMkLst>
      </pc:sldChg>
      <pc:sldChg chg="modSp mod">
        <pc:chgData name="Anaëlle Deveaud" userId="afc8ebd9-69f9-47c2-9427-9e79105c5f1e" providerId="ADAL" clId="{14724F2B-F56D-4DE7-BD03-C953F91EA795}" dt="2024-02-23T08:39:50.842" v="1" actId="313"/>
        <pc:sldMkLst>
          <pc:docMk/>
          <pc:sldMk cId="3227545654" sldId="1063"/>
        </pc:sldMkLst>
        <pc:spChg chg="mod">
          <ac:chgData name="Anaëlle Deveaud" userId="afc8ebd9-69f9-47c2-9427-9e79105c5f1e" providerId="ADAL" clId="{14724F2B-F56D-4DE7-BD03-C953F91EA795}" dt="2024-02-23T08:39:50.842" v="1" actId="313"/>
          <ac:spMkLst>
            <pc:docMk/>
            <pc:sldMk cId="3227545654" sldId="1063"/>
            <ac:spMk id="12" creationId="{C899121E-03AA-461E-9555-A13A4752CE9A}"/>
          </ac:spMkLst>
        </pc:spChg>
        <pc:spChg chg="mod">
          <ac:chgData name="Anaëlle Deveaud" userId="afc8ebd9-69f9-47c2-9427-9e79105c5f1e" providerId="ADAL" clId="{14724F2B-F56D-4DE7-BD03-C953F91EA795}" dt="2024-02-23T08:39:37.594" v="0" actId="20577"/>
          <ac:spMkLst>
            <pc:docMk/>
            <pc:sldMk cId="3227545654" sldId="1063"/>
            <ac:spMk id="16" creationId="{1DA1ABE8-ACD1-4E74-82A8-4AADC0E4BB4D}"/>
          </ac:spMkLst>
        </pc:spChg>
      </pc:sldChg>
    </pc:docChg>
  </pc:docChgLst>
  <pc:docChgLst>
    <pc:chgData name="Anaëlle Deveaud" userId="afc8ebd9-69f9-47c2-9427-9e79105c5f1e" providerId="ADAL" clId="{DA17E9BA-2C32-47B0-9DCE-B6B499CA8646}"/>
    <pc:docChg chg="modSld">
      <pc:chgData name="Anaëlle Deveaud" userId="afc8ebd9-69f9-47c2-9427-9e79105c5f1e" providerId="ADAL" clId="{DA17E9BA-2C32-47B0-9DCE-B6B499CA8646}" dt="2024-02-22T16:24:56.017" v="82" actId="14100"/>
      <pc:docMkLst>
        <pc:docMk/>
      </pc:docMkLst>
      <pc:sldChg chg="addSp modSp">
        <pc:chgData name="Anaëlle Deveaud" userId="afc8ebd9-69f9-47c2-9427-9e79105c5f1e" providerId="ADAL" clId="{DA17E9BA-2C32-47B0-9DCE-B6B499CA8646}" dt="2024-02-22T16:21:44.902" v="1" actId="1076"/>
        <pc:sldMkLst>
          <pc:docMk/>
          <pc:sldMk cId="1049741141" sldId="1019"/>
        </pc:sldMkLst>
        <pc:picChg chg="add mod">
          <ac:chgData name="Anaëlle Deveaud" userId="afc8ebd9-69f9-47c2-9427-9e79105c5f1e" providerId="ADAL" clId="{DA17E9BA-2C32-47B0-9DCE-B6B499CA8646}" dt="2024-02-22T16:21:44.902" v="1" actId="1076"/>
          <ac:picMkLst>
            <pc:docMk/>
            <pc:sldMk cId="1049741141" sldId="1019"/>
            <ac:picMk id="1026" creationId="{B8309550-2528-48B8-8132-E07895FF6577}"/>
          </ac:picMkLst>
        </pc:picChg>
      </pc:sldChg>
      <pc:sldChg chg="modSp">
        <pc:chgData name="Anaëlle Deveaud" userId="afc8ebd9-69f9-47c2-9427-9e79105c5f1e" providerId="ADAL" clId="{DA17E9BA-2C32-47B0-9DCE-B6B499CA8646}" dt="2024-02-22T16:22:12.661" v="35" actId="20577"/>
        <pc:sldMkLst>
          <pc:docMk/>
          <pc:sldMk cId="518614590" sldId="1031"/>
        </pc:sldMkLst>
        <pc:spChg chg="mod">
          <ac:chgData name="Anaëlle Deveaud" userId="afc8ebd9-69f9-47c2-9427-9e79105c5f1e" providerId="ADAL" clId="{DA17E9BA-2C32-47B0-9DCE-B6B499CA8646}" dt="2024-02-22T16:22:12.661" v="35" actId="20577"/>
          <ac:spMkLst>
            <pc:docMk/>
            <pc:sldMk cId="518614590" sldId="1031"/>
            <ac:spMk id="13" creationId="{21CEB251-50C4-4C69-8B16-4C28FEF0C634}"/>
          </ac:spMkLst>
        </pc:spChg>
      </pc:sldChg>
      <pc:sldChg chg="modSp">
        <pc:chgData name="Anaëlle Deveaud" userId="afc8ebd9-69f9-47c2-9427-9e79105c5f1e" providerId="ADAL" clId="{DA17E9BA-2C32-47B0-9DCE-B6B499CA8646}" dt="2024-02-22T16:24:56.017" v="82" actId="14100"/>
        <pc:sldMkLst>
          <pc:docMk/>
          <pc:sldMk cId="3227545654" sldId="1063"/>
        </pc:sldMkLst>
        <pc:spChg chg="mod">
          <ac:chgData name="Anaëlle Deveaud" userId="afc8ebd9-69f9-47c2-9427-9e79105c5f1e" providerId="ADAL" clId="{DA17E9BA-2C32-47B0-9DCE-B6B499CA8646}" dt="2024-02-22T16:22:32.723" v="57" actId="20577"/>
          <ac:spMkLst>
            <pc:docMk/>
            <pc:sldMk cId="3227545654" sldId="1063"/>
            <ac:spMk id="12" creationId="{C899121E-03AA-461E-9555-A13A4752CE9A}"/>
          </ac:spMkLst>
        </pc:spChg>
        <pc:spChg chg="mod">
          <ac:chgData name="Anaëlle Deveaud" userId="afc8ebd9-69f9-47c2-9427-9e79105c5f1e" providerId="ADAL" clId="{DA17E9BA-2C32-47B0-9DCE-B6B499CA8646}" dt="2024-02-22T16:24:56.017" v="82" actId="14100"/>
          <ac:spMkLst>
            <pc:docMk/>
            <pc:sldMk cId="3227545654" sldId="1063"/>
            <ac:spMk id="15" creationId="{3017A33B-876C-4788-BC37-EB65ACF4C465}"/>
          </ac:spMkLst>
        </pc:spChg>
        <pc:spChg chg="mod">
          <ac:chgData name="Anaëlle Deveaud" userId="afc8ebd9-69f9-47c2-9427-9e79105c5f1e" providerId="ADAL" clId="{DA17E9BA-2C32-47B0-9DCE-B6B499CA8646}" dt="2024-02-22T16:24:44.050" v="79" actId="1076"/>
          <ac:spMkLst>
            <pc:docMk/>
            <pc:sldMk cId="3227545654" sldId="1063"/>
            <ac:spMk id="16" creationId="{1DA1ABE8-ACD1-4E74-82A8-4AADC0E4BB4D}"/>
          </ac:spMkLst>
        </pc:spChg>
        <pc:spChg chg="mod">
          <ac:chgData name="Anaëlle Deveaud" userId="afc8ebd9-69f9-47c2-9427-9e79105c5f1e" providerId="ADAL" clId="{DA17E9BA-2C32-47B0-9DCE-B6B499CA8646}" dt="2024-02-22T16:24:52.023" v="81" actId="1076"/>
          <ac:spMkLst>
            <pc:docMk/>
            <pc:sldMk cId="3227545654" sldId="1063"/>
            <ac:spMk id="17" creationId="{C414257A-78FF-44BF-A07F-00C5E16045F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D481E303-898C-4232-9092-F05CDA398DA1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6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6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DA143B9A-B82E-474C-8D73-59D39DE262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56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A753F26A-1DB6-495F-8560-3E2F2B390704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59" cy="496332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0ED9B385-78D5-44C8-A103-AB545D5587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42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06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52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446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842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7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678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220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83C78-A8C2-817A-7ECA-35B07D1C5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9234A1-AFEF-2123-6356-FB9032506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4D54A59-4ECB-64AC-E397-1FA88849C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E4F2B6-D0E7-4B89-C2E7-AC332B458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516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25F8-B163-B1A9-EC7F-2EE82B6E5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C3B92F-5B19-9D5B-0367-2A893F099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CD3AD51-21A1-E3CE-629A-2354E9B83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982FA1-2F93-2CA4-4A3D-6CBC7F8438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54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26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03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196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D4F07-94DF-461E-3C7D-80ABA12E2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ADAC11-136F-1E26-0D15-AA4CAF637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BBEFBC5-935F-A3BB-2762-6BCCAE488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D5CF67-E514-7DEC-3472-C36089C52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1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0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60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18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59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68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712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16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9B385-78D5-44C8-A103-AB545D55872E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75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73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88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84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84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0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61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67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83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72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99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40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5FBEB-9CB1-4EEA-995B-341C66A4A303}" type="datetimeFigureOut">
              <a:rPr lang="fr-FR" smtClean="0"/>
              <a:pPr/>
              <a:t>23/02/2024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24DF9-BD17-4AF9-AC08-D1D0DE71E6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22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obv-na.fr/" TargetMode="External"/><Relationship Id="rId7" Type="http://schemas.openxmlformats.org/officeDocument/2006/relationships/hyperlink" Target="mailto:a.deveaud@cbnsa.f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iodiversite.gouv.fr/projet-pna/wp-content/uploads/PNA-Bords-etangs-Landes-Gironde.pdf" TargetMode="External"/><Relationship Id="rId5" Type="http://schemas.openxmlformats.org/officeDocument/2006/relationships/hyperlink" Target="https://biodiversite.gouv.fr/les-plans-dactions-nationaux-au-service-de-la-protection-des-especes" TargetMode="External"/><Relationship Id="rId4" Type="http://schemas.openxmlformats.org/officeDocument/2006/relationships/hyperlink" Target="https://obv-na.fr/pna-etangs-arriere-littorau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/>
          <p:nvPr/>
        </p:nvSpPr>
        <p:spPr>
          <a:xfrm>
            <a:off x="227999" y="1542313"/>
            <a:ext cx="116775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cap="small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Les végétations de bords d’étangs arrière-littoraux des Landes et de Gironde </a:t>
            </a:r>
          </a:p>
          <a:p>
            <a:pPr algn="ctr"/>
            <a:r>
              <a:rPr lang="fr-FR" sz="2400" b="1" cap="small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Un patrimoine exceptionnel à protéger</a:t>
            </a:r>
          </a:p>
        </p:txBody>
      </p:sp>
      <p:cxnSp>
        <p:nvCxnSpPr>
          <p:cNvPr id="35" name="Connecteur droit 34"/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30314" y="6423973"/>
            <a:ext cx="578844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435100" algn="l"/>
              </a:tabLst>
            </a:pPr>
            <a:r>
              <a:rPr lang="fr-FR" sz="1400" i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Connaître et préserver la biodiversité végétale et fongique</a:t>
            </a:r>
            <a:endParaRPr lang="fr-FR" sz="1400" i="1" dirty="0">
              <a:solidFill>
                <a:srgbClr val="5CABDF"/>
              </a:solidFill>
              <a:latin typeface="Barlow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1D035DC-4F45-4DCD-B51F-53A7A0597890}"/>
              </a:ext>
            </a:extLst>
          </p:cNvPr>
          <p:cNvGrpSpPr/>
          <p:nvPr/>
        </p:nvGrpSpPr>
        <p:grpSpPr>
          <a:xfrm>
            <a:off x="285750" y="2687574"/>
            <a:ext cx="11619791" cy="2238389"/>
            <a:chOff x="179512" y="4062295"/>
            <a:chExt cx="7893575" cy="1520586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94E693E-E184-4D56-A328-378A06AF2468}"/>
                </a:ext>
              </a:extLst>
            </p:cNvPr>
            <p:cNvGrpSpPr/>
            <p:nvPr/>
          </p:nvGrpSpPr>
          <p:grpSpPr>
            <a:xfrm>
              <a:off x="179512" y="4062295"/>
              <a:ext cx="4960387" cy="1520586"/>
              <a:chOff x="1331640" y="3993578"/>
              <a:chExt cx="4960387" cy="1520586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5D81DA26-D3A6-4429-AD07-3FD5E8B86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640" y="3994064"/>
                <a:ext cx="2702400" cy="1520100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A18DCA32-B8A1-4E05-903D-62B171C2D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6427" y="3993578"/>
                <a:ext cx="2025600" cy="1519200"/>
              </a:xfrm>
              <a:prstGeom prst="rect">
                <a:avLst/>
              </a:prstGeom>
            </p:spPr>
          </p:pic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49344A3-B3F2-4F44-8023-5F4DFC7D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286" y="4062295"/>
              <a:ext cx="2700801" cy="1519200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576EE4EC-61C6-490D-AB49-CBF6A614F5B3}"/>
              </a:ext>
            </a:extLst>
          </p:cNvPr>
          <p:cNvSpPr txBox="1"/>
          <p:nvPr/>
        </p:nvSpPr>
        <p:spPr>
          <a:xfrm>
            <a:off x="1009650" y="5303596"/>
            <a:ext cx="1017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Journée technique « Lacs naturels Atlantique » - le 7 mars 2024, à Lacanau (33)</a:t>
            </a:r>
          </a:p>
        </p:txBody>
      </p:sp>
      <p:pic>
        <p:nvPicPr>
          <p:cNvPr id="1026" name="Picture 8" descr="logo AEAG - SIAEPA - Cubzadais et Fronsadais">
            <a:extLst>
              <a:ext uri="{FF2B5EF4-FFF2-40B4-BE49-F238E27FC236}">
                <a16:creationId xmlns:a16="http://schemas.microsoft.com/office/drawing/2014/main" id="{B8309550-2528-48B8-8132-E07895FF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9" y="5941175"/>
            <a:ext cx="16954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4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EE36FD-3FE9-4E18-9B5C-B07B8F0AD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4263"/>
          <a:stretch/>
        </p:blipFill>
        <p:spPr>
          <a:xfrm>
            <a:off x="1524000" y="1914994"/>
            <a:ext cx="9144000" cy="48287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BB47B6-E579-49D7-BDE5-C9606C6539CF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8BF2A7-CAD7-40B3-9FDA-FC0C047A4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F300BFC-065C-4AFD-BB83-4959EC290300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DBD6069-2C80-4B2B-9F59-2A34143FA03E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67825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Des végétations aux multiples rôles fonctionnels</a:t>
            </a:r>
          </a:p>
        </p:txBody>
      </p:sp>
    </p:spTree>
    <p:extLst>
      <p:ext uri="{BB962C8B-B14F-4D97-AF65-F5344CB8AC3E}">
        <p14:creationId xmlns:p14="http://schemas.microsoft.com/office/powerpoint/2010/main" val="3296081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963D65AF-B0E5-D3D7-4A69-D4DF7C82C952}"/>
              </a:ext>
            </a:extLst>
          </p:cNvPr>
          <p:cNvGrpSpPr/>
          <p:nvPr/>
        </p:nvGrpSpPr>
        <p:grpSpPr>
          <a:xfrm>
            <a:off x="228000" y="2006857"/>
            <a:ext cx="1800000" cy="1003231"/>
            <a:chOff x="323527" y="2167547"/>
            <a:chExt cx="1800000" cy="10032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4B4722-C2F4-672C-FA85-D24046DCBA86}"/>
                </a:ext>
              </a:extLst>
            </p:cNvPr>
            <p:cNvSpPr/>
            <p:nvPr/>
          </p:nvSpPr>
          <p:spPr>
            <a:xfrm>
              <a:off x="323527" y="2167547"/>
              <a:ext cx="1799999" cy="1003231"/>
            </a:xfrm>
            <a:prstGeom prst="rect">
              <a:avLst/>
            </a:prstGeom>
            <a:solidFill>
              <a:srgbClr val="2F4151"/>
            </a:solidFill>
            <a:ln>
              <a:solidFill>
                <a:srgbClr val="2F41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BE48873-A5C8-74F2-BF35-9B59A12332CD}"/>
                </a:ext>
              </a:extLst>
            </p:cNvPr>
            <p:cNvSpPr txBox="1"/>
            <p:nvPr/>
          </p:nvSpPr>
          <p:spPr>
            <a:xfrm>
              <a:off x="323527" y="2342474"/>
              <a:ext cx="180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Activités anthropiques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08BB0C0-0B8A-88BF-8C95-AD91C18EBF5F}"/>
              </a:ext>
            </a:extLst>
          </p:cNvPr>
          <p:cNvGrpSpPr/>
          <p:nvPr/>
        </p:nvGrpSpPr>
        <p:grpSpPr>
          <a:xfrm>
            <a:off x="227998" y="4631550"/>
            <a:ext cx="1800000" cy="1010920"/>
            <a:chOff x="1847526" y="4582178"/>
            <a:chExt cx="1800000" cy="10109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D19DDC-D048-42B8-7B27-93676E732F43}"/>
                </a:ext>
              </a:extLst>
            </p:cNvPr>
            <p:cNvSpPr/>
            <p:nvPr/>
          </p:nvSpPr>
          <p:spPr>
            <a:xfrm>
              <a:off x="1847527" y="4582178"/>
              <a:ext cx="1799999" cy="1010920"/>
            </a:xfrm>
            <a:prstGeom prst="rect">
              <a:avLst/>
            </a:prstGeom>
            <a:solidFill>
              <a:srgbClr val="2F4151"/>
            </a:solidFill>
            <a:ln>
              <a:solidFill>
                <a:srgbClr val="2F41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59FE6F-0BB2-F88A-E44B-ED123B2A5662}"/>
                </a:ext>
              </a:extLst>
            </p:cNvPr>
            <p:cNvSpPr txBox="1"/>
            <p:nvPr/>
          </p:nvSpPr>
          <p:spPr>
            <a:xfrm>
              <a:off x="1847526" y="4625973"/>
              <a:ext cx="180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Espèces exotiques envahissantes</a:t>
              </a:r>
            </a:p>
          </p:txBody>
        </p:sp>
      </p:grp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B07001F3-5F76-4249-D55A-7D57BA507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062806"/>
              </p:ext>
            </p:extLst>
          </p:nvPr>
        </p:nvGraphicFramePr>
        <p:xfrm>
          <a:off x="2232561" y="3433187"/>
          <a:ext cx="9731438" cy="741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731438">
                  <a:extLst>
                    <a:ext uri="{9D8B030D-6E8A-4147-A177-3AD203B41FA5}">
                      <a16:colId xmlns:a16="http://schemas.microsoft.com/office/drawing/2014/main" val="2086949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Quantité d’eau (sécheresses)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76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Erosion (tempêtes)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415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3887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560A271-F7CF-CC63-BC9A-C448AF831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178924"/>
              </p:ext>
            </p:extLst>
          </p:nvPr>
        </p:nvGraphicFramePr>
        <p:xfrm>
          <a:off x="2232561" y="2013172"/>
          <a:ext cx="9731438" cy="1010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731438">
                  <a:extLst>
                    <a:ext uri="{9D8B030D-6E8A-4147-A177-3AD203B41FA5}">
                      <a16:colId xmlns:a16="http://schemas.microsoft.com/office/drawing/2014/main" val="2086949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Destructions directes (piétinement, arrachage)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76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Détérioration du milieu et de son fonctionnement naturel (eutrophisation, remise en suspension des sédiments, niveaux d’eau)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415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3887"/>
                  </a:ext>
                </a:extLst>
              </a:tr>
            </a:tbl>
          </a:graphicData>
        </a:graphic>
      </p:graphicFrame>
      <p:graphicFrame>
        <p:nvGraphicFramePr>
          <p:cNvPr id="14" name="Tableau 11">
            <a:extLst>
              <a:ext uri="{FF2B5EF4-FFF2-40B4-BE49-F238E27FC236}">
                <a16:creationId xmlns:a16="http://schemas.microsoft.com/office/drawing/2014/main" id="{AFA6A647-523B-AE7F-6BC5-F19079A82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324604"/>
              </p:ext>
            </p:extLst>
          </p:nvPr>
        </p:nvGraphicFramePr>
        <p:xfrm>
          <a:off x="2232560" y="4631550"/>
          <a:ext cx="9731439" cy="1010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731439">
                  <a:extLst>
                    <a:ext uri="{9D8B030D-6E8A-4147-A177-3AD203B41FA5}">
                      <a16:colId xmlns:a16="http://schemas.microsoft.com/office/drawing/2014/main" val="2086949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Détérioration du milieu naturel et des habitats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76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Colonisation des habitats favorables aux espèces visées par le PNA (compétition avec les espèces indigènes)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415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3887"/>
                  </a:ext>
                </a:extLst>
              </a:tr>
            </a:tbl>
          </a:graphicData>
        </a:graphic>
      </p:graphicFrame>
      <p:grpSp>
        <p:nvGrpSpPr>
          <p:cNvPr id="18" name="Groupe 17">
            <a:extLst>
              <a:ext uri="{FF2B5EF4-FFF2-40B4-BE49-F238E27FC236}">
                <a16:creationId xmlns:a16="http://schemas.microsoft.com/office/drawing/2014/main" id="{0D90A030-A152-ED80-58D4-412BC1A7A0B0}"/>
              </a:ext>
            </a:extLst>
          </p:cNvPr>
          <p:cNvGrpSpPr/>
          <p:nvPr/>
        </p:nvGrpSpPr>
        <p:grpSpPr>
          <a:xfrm>
            <a:off x="227999" y="3465513"/>
            <a:ext cx="1800000" cy="741680"/>
            <a:chOff x="323527" y="2167547"/>
            <a:chExt cx="1800000" cy="10032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1E0B6F-E118-3C05-71A9-390260D4BA51}"/>
                </a:ext>
              </a:extLst>
            </p:cNvPr>
            <p:cNvSpPr/>
            <p:nvPr/>
          </p:nvSpPr>
          <p:spPr>
            <a:xfrm>
              <a:off x="323527" y="2167547"/>
              <a:ext cx="1799999" cy="1003231"/>
            </a:xfrm>
            <a:prstGeom prst="rect">
              <a:avLst/>
            </a:prstGeom>
            <a:solidFill>
              <a:srgbClr val="2F4151"/>
            </a:solidFill>
            <a:ln>
              <a:solidFill>
                <a:srgbClr val="2F41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6752DB3-8756-C2F5-8747-2092B884FFE9}"/>
                </a:ext>
              </a:extLst>
            </p:cNvPr>
            <p:cNvSpPr txBox="1"/>
            <p:nvPr/>
          </p:nvSpPr>
          <p:spPr>
            <a:xfrm>
              <a:off x="323527" y="2251356"/>
              <a:ext cx="1800000" cy="87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Changement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b="1" dirty="0">
                  <a:solidFill>
                    <a:schemeClr val="bg1"/>
                  </a:solidFill>
                </a:rPr>
                <a:t>climatique</a:t>
              </a:r>
            </a:p>
          </p:txBody>
        </p:sp>
      </p:grpSp>
      <p:sp>
        <p:nvSpPr>
          <p:cNvPr id="36" name="Flèche : angle droit 35">
            <a:extLst>
              <a:ext uri="{FF2B5EF4-FFF2-40B4-BE49-F238E27FC236}">
                <a16:creationId xmlns:a16="http://schemas.microsoft.com/office/drawing/2014/main" id="{65E2330C-FD91-106F-9295-65777D2E2B63}"/>
              </a:ext>
            </a:extLst>
          </p:cNvPr>
          <p:cNvSpPr/>
          <p:nvPr/>
        </p:nvSpPr>
        <p:spPr>
          <a:xfrm rot="5400000">
            <a:off x="2548637" y="4302719"/>
            <a:ext cx="369333" cy="3281548"/>
          </a:xfrm>
          <a:prstGeom prst="bentUpArrow">
            <a:avLst>
              <a:gd name="adj1" fmla="val 9480"/>
              <a:gd name="adj2" fmla="val 11011"/>
              <a:gd name="adj3" fmla="val 19754"/>
            </a:avLst>
          </a:prstGeom>
          <a:solidFill>
            <a:srgbClr val="2F4151"/>
          </a:solidFill>
          <a:ln>
            <a:solidFill>
              <a:srgbClr val="2F4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1A0D8B2-A165-6229-BF65-804CBCA31E64}"/>
              </a:ext>
            </a:extLst>
          </p:cNvPr>
          <p:cNvSpPr txBox="1"/>
          <p:nvPr/>
        </p:nvSpPr>
        <p:spPr>
          <a:xfrm>
            <a:off x="4599709" y="5881888"/>
            <a:ext cx="299258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Sites Natura 2000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7E4EC83-A3F2-BC02-9DBF-2DC6C05D89E0}"/>
              </a:ext>
            </a:extLst>
          </p:cNvPr>
          <p:cNvSpPr txBox="1"/>
          <p:nvPr/>
        </p:nvSpPr>
        <p:spPr>
          <a:xfrm>
            <a:off x="4599709" y="6321213"/>
            <a:ext cx="2992582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Plan national d’actions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2432D15-6502-43CC-861F-DFCB0F3A2101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… qui sont soumises à de nombreuses pressions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43EB77C-01EA-4DFA-A233-5BC13B1452D2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C0DEB9E-2FD9-4AD5-8D74-6827668AF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DA34F40-A30B-4A83-B891-68E247A7DA93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64C0882F-53AC-0461-B729-6C2CCF68D110}"/>
              </a:ext>
            </a:extLst>
          </p:cNvPr>
          <p:cNvSpPr txBox="1"/>
          <p:nvPr/>
        </p:nvSpPr>
        <p:spPr>
          <a:xfrm>
            <a:off x="1092529" y="6179583"/>
            <a:ext cx="255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Réduction des pressions</a:t>
            </a:r>
          </a:p>
        </p:txBody>
      </p:sp>
    </p:spTree>
    <p:extLst>
      <p:ext uri="{BB962C8B-B14F-4D97-AF65-F5344CB8AC3E}">
        <p14:creationId xmlns:p14="http://schemas.microsoft.com/office/powerpoint/2010/main" val="27249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Qu’est-ce qu’un Plan national d’actions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CC379F-063F-47CC-9D8D-0FCD9A8D95EF}"/>
              </a:ext>
            </a:extLst>
          </p:cNvPr>
          <p:cNvSpPr txBox="1"/>
          <p:nvPr/>
        </p:nvSpPr>
        <p:spPr>
          <a:xfrm>
            <a:off x="228000" y="1843254"/>
            <a:ext cx="1173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Article L.411-3 du Code de l’environnement</a:t>
            </a:r>
          </a:p>
          <a:p>
            <a:pPr algn="just"/>
            <a:r>
              <a:rPr lang="fr-FR" sz="1600" dirty="0"/>
              <a:t>« Des plans nationaux d'action </a:t>
            </a:r>
            <a:r>
              <a:rPr lang="fr-FR" sz="1600" b="1" dirty="0"/>
              <a:t>opérationnels </a:t>
            </a:r>
            <a:r>
              <a:rPr lang="fr-FR" sz="1600" dirty="0"/>
              <a:t>pour la </a:t>
            </a:r>
            <a:r>
              <a:rPr lang="fr-FR" sz="1600" b="1" dirty="0"/>
              <a:t>conservation ou le rétablissement </a:t>
            </a:r>
            <a:r>
              <a:rPr lang="fr-FR" sz="1600" dirty="0"/>
              <a:t>des espèces visées aux articles L. 411-1 et L. 411-2 ainsi que des espèces d’insectes pollinisateurs sont élaborés</a:t>
            </a:r>
            <a:r>
              <a:rPr lang="fr-FR" sz="1600" b="1" dirty="0"/>
              <a:t>, par espèce ou par groupe d’espèces</a:t>
            </a:r>
            <a:r>
              <a:rPr lang="fr-FR" sz="1600" dirty="0"/>
              <a:t>, et mis en œuvre sur la base des données des instituts scientifiques compétents et des organisations de protection de l’environnement, lorsque la situation biologique de ces espèces le justifie.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7043AF-903F-415B-94C6-1C2E6284ACAC}"/>
              </a:ext>
            </a:extLst>
          </p:cNvPr>
          <p:cNvSpPr txBox="1"/>
          <p:nvPr/>
        </p:nvSpPr>
        <p:spPr>
          <a:xfrm>
            <a:off x="228000" y="3219151"/>
            <a:ext cx="117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cap="small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Plan national d’actions en faveur des végétations de bords d’étangs arrière-littoraux des Landes et de Gironde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337EEF-798D-486A-9883-32E9C5BFDF04}"/>
              </a:ext>
            </a:extLst>
          </p:cNvPr>
          <p:cNvSpPr txBox="1"/>
          <p:nvPr/>
        </p:nvSpPr>
        <p:spPr>
          <a:xfrm>
            <a:off x="2194558" y="3628518"/>
            <a:ext cx="1682215" cy="369332"/>
          </a:xfrm>
          <a:prstGeom prst="rect">
            <a:avLst/>
          </a:prstGeom>
          <a:solidFill>
            <a:srgbClr val="2F4151"/>
          </a:solidFill>
          <a:ln>
            <a:solidFill>
              <a:srgbClr val="2F415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végétations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DF7D58-5605-4D29-A37C-9D2BB5539EAC}"/>
              </a:ext>
            </a:extLst>
          </p:cNvPr>
          <p:cNvSpPr txBox="1"/>
          <p:nvPr/>
        </p:nvSpPr>
        <p:spPr>
          <a:xfrm>
            <a:off x="8401419" y="3628518"/>
            <a:ext cx="1336979" cy="369332"/>
          </a:xfrm>
          <a:prstGeom prst="rect">
            <a:avLst/>
          </a:prstGeom>
          <a:solidFill>
            <a:srgbClr val="2F4151"/>
          </a:solidFill>
          <a:ln>
            <a:solidFill>
              <a:srgbClr val="2F415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espèces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6C9B9E9-7201-4EFB-B193-4B73D1281C45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AB8F037-E576-4C10-9339-724E07182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31D2FFB-F11F-4F56-83D3-F79958FDF453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2536CCE-7EB8-43F6-A1AE-5FC16C3B7FA9}"/>
              </a:ext>
            </a:extLst>
          </p:cNvPr>
          <p:cNvGrpSpPr/>
          <p:nvPr/>
        </p:nvGrpSpPr>
        <p:grpSpPr>
          <a:xfrm>
            <a:off x="357602" y="4119411"/>
            <a:ext cx="5359012" cy="2698361"/>
            <a:chOff x="228000" y="4314565"/>
            <a:chExt cx="5051325" cy="254343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D0AE98B-3972-4038-99CD-2A2C87D6C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00" y="4338000"/>
              <a:ext cx="1680000" cy="2520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3919BD4-D742-49C8-9E43-8B853154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325" y="4338000"/>
              <a:ext cx="1680000" cy="2520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52CF3C5-0E14-463A-8164-5E1148A1B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8"/>
            <a:stretch/>
          </p:blipFill>
          <p:spPr>
            <a:xfrm>
              <a:off x="2008687" y="4314565"/>
              <a:ext cx="1489951" cy="2543435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C6EC55D-302F-49B0-B36D-862B46234351}"/>
              </a:ext>
            </a:extLst>
          </p:cNvPr>
          <p:cNvGrpSpPr/>
          <p:nvPr/>
        </p:nvGrpSpPr>
        <p:grpSpPr>
          <a:xfrm>
            <a:off x="6175818" y="4121230"/>
            <a:ext cx="1800000" cy="2369670"/>
            <a:chOff x="6175818" y="4349830"/>
            <a:chExt cx="1800000" cy="2369670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DBE729C-81C6-4D94-923C-3F55ABFAD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04" b="47476"/>
            <a:stretch/>
          </p:blipFill>
          <p:spPr>
            <a:xfrm>
              <a:off x="6175818" y="4349830"/>
              <a:ext cx="1800000" cy="1801531"/>
            </a:xfrm>
            <a:prstGeom prst="ellipse">
              <a:avLst/>
            </a:prstGeom>
            <a:ln w="19050">
              <a:noFill/>
            </a:ln>
            <a:effectLst/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6D1F143-6D07-4448-B597-F1B8E54CA9C5}"/>
                </a:ext>
              </a:extLst>
            </p:cNvPr>
            <p:cNvSpPr txBox="1"/>
            <p:nvPr/>
          </p:nvSpPr>
          <p:spPr>
            <a:xfrm>
              <a:off x="6175818" y="6350168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Isoète de </a:t>
              </a:r>
              <a:r>
                <a:rPr lang="fr-FR" dirty="0" err="1"/>
                <a:t>Bory</a:t>
              </a:r>
              <a:endParaRPr lang="fr-FR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F0B6C6F-83A3-4B34-9D0F-F606E239274C}"/>
              </a:ext>
            </a:extLst>
          </p:cNvPr>
          <p:cNvGrpSpPr/>
          <p:nvPr/>
        </p:nvGrpSpPr>
        <p:grpSpPr>
          <a:xfrm>
            <a:off x="8169909" y="4121230"/>
            <a:ext cx="1800000" cy="2508170"/>
            <a:chOff x="8169909" y="4349830"/>
            <a:chExt cx="1800000" cy="250817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DADC73F8-BB59-4A56-883F-B003E90E5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3" r="22307" b="15544"/>
            <a:stretch/>
          </p:blipFill>
          <p:spPr>
            <a:xfrm>
              <a:off x="8169909" y="4349830"/>
              <a:ext cx="1800000" cy="1795515"/>
            </a:xfrm>
            <a:prstGeom prst="ellipse">
              <a:avLst/>
            </a:prstGeom>
            <a:ln w="19050">
              <a:noFill/>
            </a:ln>
            <a:effectLst/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8EF44E5-5197-40F9-8AE6-5867529199E5}"/>
                </a:ext>
              </a:extLst>
            </p:cNvPr>
            <p:cNvSpPr txBox="1"/>
            <p:nvPr/>
          </p:nvSpPr>
          <p:spPr>
            <a:xfrm>
              <a:off x="8169909" y="6211669"/>
              <a:ext cx="180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Lobélie de </a:t>
              </a:r>
              <a:r>
                <a:rPr lang="fr-FR" dirty="0" err="1"/>
                <a:t>Dortmann</a:t>
              </a:r>
              <a:endParaRPr lang="fr-FR" dirty="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A63D68C-E0D2-46DC-B414-FA40C9994794}"/>
              </a:ext>
            </a:extLst>
          </p:cNvPr>
          <p:cNvGrpSpPr/>
          <p:nvPr/>
        </p:nvGrpSpPr>
        <p:grpSpPr>
          <a:xfrm>
            <a:off x="10125081" y="4118988"/>
            <a:ext cx="1877837" cy="2510412"/>
            <a:chOff x="10125081" y="4347588"/>
            <a:chExt cx="1877837" cy="251041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2560A89-99F8-4EE3-B181-5B01C49F6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2" t="20838" r="9167" b="38178"/>
            <a:stretch/>
          </p:blipFill>
          <p:spPr>
            <a:xfrm>
              <a:off x="10164000" y="4347588"/>
              <a:ext cx="1800000" cy="1797757"/>
            </a:xfrm>
            <a:prstGeom prst="ellipse">
              <a:avLst/>
            </a:prstGeom>
            <a:ln w="19050">
              <a:noFill/>
            </a:ln>
            <a:effectLst/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01458EF-E50C-4185-81CE-347E32A44E01}"/>
                </a:ext>
              </a:extLst>
            </p:cNvPr>
            <p:cNvSpPr txBox="1"/>
            <p:nvPr/>
          </p:nvSpPr>
          <p:spPr>
            <a:xfrm>
              <a:off x="10125081" y="6211669"/>
              <a:ext cx="18778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Littorelle à une fleur</a:t>
              </a: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BEAFB90B-0DCC-48CE-AB16-1D3A0E6D770F}"/>
              </a:ext>
            </a:extLst>
          </p:cNvPr>
          <p:cNvSpPr txBox="1"/>
          <p:nvPr/>
        </p:nvSpPr>
        <p:spPr>
          <a:xfrm>
            <a:off x="6175818" y="6581001"/>
            <a:ext cx="4657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Et d’autres par effet parapluie …</a:t>
            </a:r>
          </a:p>
        </p:txBody>
      </p:sp>
    </p:spTree>
    <p:extLst>
      <p:ext uri="{BB962C8B-B14F-4D97-AF65-F5344CB8AC3E}">
        <p14:creationId xmlns:p14="http://schemas.microsoft.com/office/powerpoint/2010/main" val="423832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e 62">
            <a:extLst>
              <a:ext uri="{FF2B5EF4-FFF2-40B4-BE49-F238E27FC236}">
                <a16:creationId xmlns:a16="http://schemas.microsoft.com/office/drawing/2014/main" id="{C5802B0B-90DE-4AF6-8F58-7E1656499A42}"/>
              </a:ext>
            </a:extLst>
          </p:cNvPr>
          <p:cNvGrpSpPr/>
          <p:nvPr/>
        </p:nvGrpSpPr>
        <p:grpSpPr>
          <a:xfrm>
            <a:off x="2462585" y="2383909"/>
            <a:ext cx="7266829" cy="1181606"/>
            <a:chOff x="351216" y="2894904"/>
            <a:chExt cx="7266829" cy="1181606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29A5EDB-E40B-4319-A656-6D63B751E105}"/>
                </a:ext>
              </a:extLst>
            </p:cNvPr>
            <p:cNvGrpSpPr/>
            <p:nvPr/>
          </p:nvGrpSpPr>
          <p:grpSpPr>
            <a:xfrm>
              <a:off x="351216" y="2894904"/>
              <a:ext cx="4688836" cy="1181606"/>
              <a:chOff x="256389" y="1693904"/>
              <a:chExt cx="4688836" cy="1181606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4D530E0E-2E5E-427C-980C-BA72CF7F33D4}"/>
                  </a:ext>
                </a:extLst>
              </p:cNvPr>
              <p:cNvGrpSpPr/>
              <p:nvPr/>
            </p:nvGrpSpPr>
            <p:grpSpPr>
              <a:xfrm>
                <a:off x="256389" y="1744707"/>
                <a:ext cx="1103970" cy="1080000"/>
                <a:chOff x="256389" y="1813158"/>
                <a:chExt cx="1103970" cy="1080000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7B9B9DCC-1249-497F-A220-88D99F5A3DAE}"/>
                    </a:ext>
                  </a:extLst>
                </p:cNvPr>
                <p:cNvSpPr/>
                <p:nvPr/>
              </p:nvSpPr>
              <p:spPr>
                <a:xfrm>
                  <a:off x="268374" y="1813158"/>
                  <a:ext cx="1080000" cy="1080000"/>
                </a:xfrm>
                <a:prstGeom prst="ellipse">
                  <a:avLst/>
                </a:prstGeom>
                <a:solidFill>
                  <a:srgbClr val="5CABDF"/>
                </a:solidFill>
                <a:ln>
                  <a:solidFill>
                    <a:srgbClr val="5CABD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C6D87C41-BACC-4078-881B-E7D6369D4E69}"/>
                    </a:ext>
                  </a:extLst>
                </p:cNvPr>
                <p:cNvSpPr txBox="1"/>
                <p:nvPr/>
              </p:nvSpPr>
              <p:spPr>
                <a:xfrm>
                  <a:off x="256389" y="2183881"/>
                  <a:ext cx="110397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/>
                    <a:t>3 enjeux</a:t>
                  </a:r>
                </a:p>
              </p:txBody>
            </p:sp>
          </p:grp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AD73BA4D-401D-4403-90D0-F62B7779D211}"/>
                  </a:ext>
                </a:extLst>
              </p:cNvPr>
              <p:cNvSpPr txBox="1"/>
              <p:nvPr/>
            </p:nvSpPr>
            <p:spPr>
              <a:xfrm>
                <a:off x="1524812" y="1693904"/>
                <a:ext cx="3420413" cy="118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15000"/>
                  </a:lnSpc>
                  <a:spcAft>
                    <a:spcPts val="1000"/>
                  </a:spcAft>
                  <a:buBlip>
                    <a:blip r:embed="rId3"/>
                  </a:buBlip>
                </a:pPr>
                <a:r>
                  <a:rPr lang="fr-FR" sz="1600" dirty="0"/>
                  <a:t>Sensibilisation, information, police</a:t>
                </a:r>
              </a:p>
              <a:p>
                <a:pPr marL="342900" indent="-342900" algn="just">
                  <a:lnSpc>
                    <a:spcPct val="115000"/>
                  </a:lnSpc>
                  <a:spcAft>
                    <a:spcPts val="1000"/>
                  </a:spcAft>
                  <a:buBlip>
                    <a:blip r:embed="rId3"/>
                  </a:buBlip>
                </a:pPr>
                <a:r>
                  <a:rPr lang="fr-FR" sz="1600" dirty="0"/>
                  <a:t>Conservation </a:t>
                </a:r>
                <a:r>
                  <a:rPr lang="fr-FR" sz="1600" i="1" dirty="0"/>
                  <a:t>in-situ</a:t>
                </a:r>
              </a:p>
              <a:p>
                <a:pPr marL="342900" indent="-342900" algn="just">
                  <a:lnSpc>
                    <a:spcPct val="115000"/>
                  </a:lnSpc>
                  <a:spcAft>
                    <a:spcPts val="1000"/>
                  </a:spcAft>
                  <a:buBlip>
                    <a:blip r:embed="rId3"/>
                  </a:buBlip>
                </a:pPr>
                <a:r>
                  <a:rPr lang="fr-FR" sz="1600" dirty="0"/>
                  <a:t>Conservation </a:t>
                </a:r>
                <a:r>
                  <a:rPr lang="fr-FR" sz="1600" i="1" dirty="0"/>
                  <a:t>ex-situ</a:t>
                </a:r>
              </a:p>
            </p:txBody>
          </p:sp>
        </p:grpSp>
        <p:sp>
          <p:nvSpPr>
            <p:cNvPr id="44" name="Flèche : droite à entaille 43">
              <a:extLst>
                <a:ext uri="{FF2B5EF4-FFF2-40B4-BE49-F238E27FC236}">
                  <a16:creationId xmlns:a16="http://schemas.microsoft.com/office/drawing/2014/main" id="{498F73B8-0AB5-449E-B4C5-D21CD7341B3E}"/>
                </a:ext>
              </a:extLst>
            </p:cNvPr>
            <p:cNvSpPr/>
            <p:nvPr/>
          </p:nvSpPr>
          <p:spPr>
            <a:xfrm>
              <a:off x="5204505" y="3371698"/>
              <a:ext cx="1096539" cy="270532"/>
            </a:xfrm>
            <a:prstGeom prst="notchedRightArrow">
              <a:avLst>
                <a:gd name="adj1" fmla="val 50000"/>
                <a:gd name="adj2" fmla="val 65096"/>
              </a:avLst>
            </a:prstGeom>
            <a:solidFill>
              <a:srgbClr val="39464E"/>
            </a:solidFill>
            <a:ln>
              <a:solidFill>
                <a:srgbClr val="3946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F7E497B9-0687-4090-9296-D76977B2731A}"/>
                </a:ext>
              </a:extLst>
            </p:cNvPr>
            <p:cNvGrpSpPr/>
            <p:nvPr/>
          </p:nvGrpSpPr>
          <p:grpSpPr>
            <a:xfrm>
              <a:off x="6521506" y="2966964"/>
              <a:ext cx="1096539" cy="1080000"/>
              <a:chOff x="92089" y="1682400"/>
              <a:chExt cx="1096539" cy="1080000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980EBEDC-E7DA-473F-9FB5-59FFCECB9E54}"/>
                  </a:ext>
                </a:extLst>
              </p:cNvPr>
              <p:cNvSpPr/>
              <p:nvPr/>
            </p:nvSpPr>
            <p:spPr>
              <a:xfrm>
                <a:off x="100359" y="1682400"/>
                <a:ext cx="1080000" cy="1080000"/>
              </a:xfrm>
              <a:prstGeom prst="ellipse">
                <a:avLst/>
              </a:prstGeom>
              <a:solidFill>
                <a:srgbClr val="39464E"/>
              </a:solidFill>
              <a:ln>
                <a:solidFill>
                  <a:srgbClr val="3946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0D06012E-A390-4BC9-9C8F-96C11D4FA542}"/>
                  </a:ext>
                </a:extLst>
              </p:cNvPr>
              <p:cNvSpPr txBox="1"/>
              <p:nvPr/>
            </p:nvSpPr>
            <p:spPr>
              <a:xfrm>
                <a:off x="92089" y="2074719"/>
                <a:ext cx="10965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chemeClr val="bg1"/>
                    </a:solidFill>
                  </a:rPr>
                  <a:t>22 actions</a:t>
                </a:r>
              </a:p>
            </p:txBody>
          </p:sp>
        </p:grp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B5CFEEDB-13E6-4FE2-8DC8-059A62627353}"/>
              </a:ext>
            </a:extLst>
          </p:cNvPr>
          <p:cNvSpPr txBox="1"/>
          <p:nvPr/>
        </p:nvSpPr>
        <p:spPr>
          <a:xfrm>
            <a:off x="2996918" y="1821013"/>
            <a:ext cx="619816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PNA approuvé en juillet 2021 pour une durée de 10 ans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4B658BAC-27D9-4800-BEC5-91A674ED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" y="4877758"/>
            <a:ext cx="1041596" cy="900000"/>
          </a:xfrm>
          <a:prstGeom prst="rect">
            <a:avLst/>
          </a:prstGeom>
        </p:spPr>
      </p:pic>
      <p:pic>
        <p:nvPicPr>
          <p:cNvPr id="52" name="Image 51" descr="Logo_Prefecture.jpg">
            <a:extLst>
              <a:ext uri="{FF2B5EF4-FFF2-40B4-BE49-F238E27FC236}">
                <a16:creationId xmlns:a16="http://schemas.microsoft.com/office/drawing/2014/main" id="{F0A99034-83C0-419C-9701-3B6E26768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3" y="4135303"/>
            <a:ext cx="1139470" cy="720000"/>
          </a:xfrm>
          <a:prstGeom prst="rect">
            <a:avLst/>
          </a:prstGeom>
        </p:spPr>
      </p:pic>
      <p:pic>
        <p:nvPicPr>
          <p:cNvPr id="53" name="Picture 6" descr="Ministère de l'Écologie (France) — Wikipédia">
            <a:extLst>
              <a:ext uri="{FF2B5EF4-FFF2-40B4-BE49-F238E27FC236}">
                <a16:creationId xmlns:a16="http://schemas.microsoft.com/office/drawing/2014/main" id="{667F6567-F0B8-48EA-9CFA-0EBE363C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81" y="4129802"/>
            <a:ext cx="99196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AC93E2D-0FA6-4499-98A6-8D76FDF24CB0}"/>
              </a:ext>
            </a:extLst>
          </p:cNvPr>
          <p:cNvSpPr txBox="1"/>
          <p:nvPr/>
        </p:nvSpPr>
        <p:spPr>
          <a:xfrm>
            <a:off x="1955913" y="4305136"/>
            <a:ext cx="2927124" cy="369332"/>
          </a:xfrm>
          <a:prstGeom prst="rect">
            <a:avLst/>
          </a:prstGeom>
          <a:noFill/>
          <a:ln>
            <a:solidFill>
              <a:srgbClr val="2F41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Pilotage par la DREAL-NA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B86C873-7537-4067-B88E-7D96B69EB940}"/>
              </a:ext>
            </a:extLst>
          </p:cNvPr>
          <p:cNvSpPr txBox="1"/>
          <p:nvPr/>
        </p:nvSpPr>
        <p:spPr>
          <a:xfrm>
            <a:off x="1955913" y="5007799"/>
            <a:ext cx="2927124" cy="646331"/>
          </a:xfrm>
          <a:prstGeom prst="rect">
            <a:avLst/>
          </a:prstGeom>
          <a:noFill/>
          <a:ln>
            <a:solidFill>
              <a:srgbClr val="2F41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Animation de la mise en œuvre par le CBNSA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02B1E44-84BC-4292-85E8-A02A0B31D6D7}"/>
              </a:ext>
            </a:extLst>
          </p:cNvPr>
          <p:cNvCxnSpPr>
            <a:cxnSpLocks/>
            <a:stCxn id="52" idx="3"/>
            <a:endCxn id="2" idx="1"/>
          </p:cNvCxnSpPr>
          <p:nvPr/>
        </p:nvCxnSpPr>
        <p:spPr>
          <a:xfrm flipV="1">
            <a:off x="1396353" y="4489803"/>
            <a:ext cx="559560" cy="5501"/>
          </a:xfrm>
          <a:prstGeom prst="straightConnector1">
            <a:avLst/>
          </a:prstGeom>
          <a:ln w="28575">
            <a:solidFill>
              <a:srgbClr val="2F4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4C59B84-C426-4AD6-B030-5CB04E9449AE}"/>
              </a:ext>
            </a:extLst>
          </p:cNvPr>
          <p:cNvCxnSpPr>
            <a:cxnSpLocks/>
            <a:stCxn id="51" idx="3"/>
            <a:endCxn id="54" idx="1"/>
          </p:cNvCxnSpPr>
          <p:nvPr/>
        </p:nvCxnSpPr>
        <p:spPr>
          <a:xfrm>
            <a:off x="1269597" y="5327758"/>
            <a:ext cx="686317" cy="3206"/>
          </a:xfrm>
          <a:prstGeom prst="straightConnector1">
            <a:avLst/>
          </a:prstGeom>
          <a:ln w="28575">
            <a:solidFill>
              <a:srgbClr val="2F4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7F4A52D1-6F00-4A88-94CF-A879AB8CF65E}"/>
              </a:ext>
            </a:extLst>
          </p:cNvPr>
          <p:cNvCxnSpPr>
            <a:cxnSpLocks/>
            <a:stCxn id="2" idx="3"/>
            <a:endCxn id="54" idx="3"/>
          </p:cNvCxnSpPr>
          <p:nvPr/>
        </p:nvCxnSpPr>
        <p:spPr>
          <a:xfrm>
            <a:off x="4883037" y="4489802"/>
            <a:ext cx="12700" cy="841162"/>
          </a:xfrm>
          <a:prstGeom prst="bentConnector3">
            <a:avLst>
              <a:gd name="adj1" fmla="val 1800000"/>
            </a:avLst>
          </a:prstGeom>
          <a:ln w="12700">
            <a:solidFill>
              <a:srgbClr val="2F41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9DE2BEEC-A3CE-4FC4-8FF0-A5136F593AEF}"/>
              </a:ext>
            </a:extLst>
          </p:cNvPr>
          <p:cNvSpPr txBox="1"/>
          <p:nvPr/>
        </p:nvSpPr>
        <p:spPr>
          <a:xfrm>
            <a:off x="5188534" y="4912533"/>
            <a:ext cx="1501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Lettre de mission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F95F11D5-56D5-4274-8869-03E157383494}"/>
              </a:ext>
            </a:extLst>
          </p:cNvPr>
          <p:cNvSpPr txBox="1"/>
          <p:nvPr/>
        </p:nvSpPr>
        <p:spPr>
          <a:xfrm>
            <a:off x="1958814" y="6001410"/>
            <a:ext cx="2927124" cy="369332"/>
          </a:xfrm>
          <a:prstGeom prst="rect">
            <a:avLst/>
          </a:prstGeom>
          <a:noFill/>
          <a:ln>
            <a:solidFill>
              <a:srgbClr val="2F41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Comité de pilotage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4B8F588A-4FB9-4A62-A3D2-7A5C8029CD64}"/>
              </a:ext>
            </a:extLst>
          </p:cNvPr>
          <p:cNvSpPr txBox="1"/>
          <p:nvPr/>
        </p:nvSpPr>
        <p:spPr>
          <a:xfrm>
            <a:off x="5110172" y="5896381"/>
            <a:ext cx="3355623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Blip>
                <a:blip r:embed="rId3"/>
              </a:buBlip>
            </a:pPr>
            <a:r>
              <a:rPr lang="fr-FR" sz="1400" dirty="0"/>
              <a:t>Acteurs du territoire</a:t>
            </a:r>
          </a:p>
          <a:p>
            <a:pPr marL="342900" indent="-342900">
              <a:spcAft>
                <a:spcPts val="1000"/>
              </a:spcAft>
              <a:buBlip>
                <a:blip r:embed="rId3"/>
              </a:buBlip>
            </a:pPr>
            <a:r>
              <a:rPr lang="fr-FR" sz="1400" dirty="0"/>
              <a:t>Experts scientifiques et techniques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7695A30-B4FF-44A8-8F13-FEFDD1019E23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AD63FD7-185C-4172-B6D2-269AC92E7F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E584F7-BF65-4763-A302-A1740C013439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97D38EAA-21A0-4E61-99F2-574DD77C3035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L’outil « PNA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DDCA97-B59D-4139-86A1-73BA9C6D9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64" y="3671159"/>
            <a:ext cx="2161699" cy="30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84" grpId="0"/>
      <p:bldP spid="85" grpId="0" animBg="1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Les actions du PNA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5A275A2-0209-4A38-A531-76834FC667AB}"/>
              </a:ext>
            </a:extLst>
          </p:cNvPr>
          <p:cNvSpPr txBox="1"/>
          <p:nvPr/>
        </p:nvSpPr>
        <p:spPr>
          <a:xfrm>
            <a:off x="227999" y="1864142"/>
            <a:ext cx="6753825" cy="770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Fiche action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Calendrier prévisionnel</a:t>
            </a:r>
            <a:endParaRPr lang="fr-FR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738BFEB-448D-4767-8010-8AADD26970B3}"/>
              </a:ext>
            </a:extLst>
          </p:cNvPr>
          <p:cNvGrpSpPr/>
          <p:nvPr/>
        </p:nvGrpSpPr>
        <p:grpSpPr>
          <a:xfrm>
            <a:off x="7337184" y="1255783"/>
            <a:ext cx="4607995" cy="5449633"/>
            <a:chOff x="3032621" y="1544830"/>
            <a:chExt cx="4320000" cy="510903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95E4B28-FE01-43B6-BDA0-182C7A86C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621" y="1544830"/>
              <a:ext cx="4320000" cy="115966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53327DF-BC78-4D9D-B6F4-CE51547A1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621" y="6128180"/>
              <a:ext cx="4320000" cy="525686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93758FF-EFD4-4370-BD08-B525B830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621" y="2704492"/>
              <a:ext cx="4320000" cy="189620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5520BED-2318-43D9-967A-602FC2AE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621" y="4600695"/>
              <a:ext cx="4320000" cy="152748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EE0610A-86BD-41D9-8E62-C3D2704314F1}"/>
              </a:ext>
            </a:extLst>
          </p:cNvPr>
          <p:cNvSpPr/>
          <p:nvPr/>
        </p:nvSpPr>
        <p:spPr>
          <a:xfrm>
            <a:off x="7608165" y="4695793"/>
            <a:ext cx="4355835" cy="307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E505E-FF33-4415-B931-5809C1ACFB86}"/>
              </a:ext>
            </a:extLst>
          </p:cNvPr>
          <p:cNvSpPr/>
          <p:nvPr/>
        </p:nvSpPr>
        <p:spPr>
          <a:xfrm>
            <a:off x="7608165" y="3949231"/>
            <a:ext cx="4355835" cy="237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F27E26-EB30-48FC-BA6A-A4192AAF4C7A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44053D3-EFF1-4311-9079-DD27CEA6C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73EA9B1-4BB4-42E8-863F-ABBC0134E048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C01AF9B-D9B2-493B-A9D8-74B48D2F2C74}"/>
              </a:ext>
            </a:extLst>
          </p:cNvPr>
          <p:cNvSpPr txBox="1"/>
          <p:nvPr/>
        </p:nvSpPr>
        <p:spPr>
          <a:xfrm>
            <a:off x="227998" y="2910675"/>
            <a:ext cx="6753825" cy="2314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Zoom sur 2 actions phares mises en œuvre en 2022 – 2023 (année 2) :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Action N :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consolider le protocole de suivi des 3 Isoétides et le diffuser ; animer le réseau de suivi, la centralisation des données et leur analyse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Action L :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actualiser et faire connaitre les arrêtés préfectoraux / municipaux et schémas directeurs de navigation / périmètres réglementaires associés</a:t>
            </a:r>
          </a:p>
        </p:txBody>
      </p:sp>
    </p:spTree>
    <p:extLst>
      <p:ext uri="{BB962C8B-B14F-4D97-AF65-F5344CB8AC3E}">
        <p14:creationId xmlns:p14="http://schemas.microsoft.com/office/powerpoint/2010/main" val="7737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Et concrètement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FB07D3-54DF-4D6C-91DE-E2E130D1C1B3}"/>
              </a:ext>
            </a:extLst>
          </p:cNvPr>
          <p:cNvSpPr txBox="1"/>
          <p:nvPr/>
        </p:nvSpPr>
        <p:spPr>
          <a:xfrm>
            <a:off x="285750" y="1819471"/>
            <a:ext cx="1167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Action N – consolider le protocole de suivi des 3 Isoétides et le diffuser ; animer le réseau de suivi, la centralisation des données et leur analyse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05B2DA-9CCA-BB1C-B7B7-5386458BF2BF}"/>
              </a:ext>
            </a:extLst>
          </p:cNvPr>
          <p:cNvSpPr txBox="1"/>
          <p:nvPr/>
        </p:nvSpPr>
        <p:spPr>
          <a:xfrm>
            <a:off x="285750" y="2586464"/>
            <a:ext cx="11678250" cy="770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Réaliser un </a:t>
            </a: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état des lieux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Stage 2022 :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rédiger le protocole et le mettre en œuvre sur 2 plans d’eau (Cazaux-Sanguinet et Biscarrosse-Parentis) </a:t>
            </a:r>
            <a:endParaRPr lang="fr-FR" sz="16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B72DE7-6412-AF51-7786-C7B6BED05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676650"/>
            <a:ext cx="5118265" cy="28790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B4FAB7-DD47-A8AA-1ABE-AF32733734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3"/>
          <a:stretch/>
        </p:blipFill>
        <p:spPr>
          <a:xfrm>
            <a:off x="7176243" y="3441854"/>
            <a:ext cx="3168231" cy="33486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F5DCFA-BE45-4A48-9586-C6843F8B3121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A5E8888-DB5F-405E-9FA8-992176CCF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55BAEC6-2CCF-4E7B-B68A-628FAEBBA945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09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093A5-1821-4C29-F3DD-7DA36F76B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99EFDD4-7F6B-A42B-6531-2918C14AD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5" y="0"/>
            <a:ext cx="9699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EF341-81BF-3596-2B39-1B5389C09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225015-3C5F-3C09-31EA-5DA29BF2F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012" y="0"/>
            <a:ext cx="9705975" cy="68626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3576DB-B021-4B8B-BDD0-8FA4C4ACB2CE}"/>
              </a:ext>
            </a:extLst>
          </p:cNvPr>
          <p:cNvSpPr/>
          <p:nvPr/>
        </p:nvSpPr>
        <p:spPr>
          <a:xfrm>
            <a:off x="1243012" y="0"/>
            <a:ext cx="9705975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963BAA-A135-42DA-88C2-194C7A32A727}"/>
              </a:ext>
            </a:extLst>
          </p:cNvPr>
          <p:cNvSpPr txBox="1"/>
          <p:nvPr/>
        </p:nvSpPr>
        <p:spPr>
          <a:xfrm>
            <a:off x="2857499" y="2967335"/>
            <a:ext cx="6477000" cy="923330"/>
          </a:xfrm>
          <a:prstGeom prst="rect">
            <a:avLst/>
          </a:prstGeom>
          <a:solidFill>
            <a:srgbClr val="5CABD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Résultats très précis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chemeClr val="bg1"/>
                </a:solidFill>
                <a:sym typeface="Wingdings" panose="05000000000000000000" pitchFamily="2" charset="2"/>
              </a:rPr>
              <a:t>Préconisations au cas par cas adaptées aux enjeux locaux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6375A4A-BD1D-4FF0-9EB2-ABF7CCCF0B10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Et concrètement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0A2B27-36B4-48AF-816D-231E8F1D2962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B84607-353C-4AA1-9524-5CFAD002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E4636D7-5773-40C5-88F0-0D06C5F76550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9CFB07D3-54DF-4D6C-91DE-E2E130D1C1B3}"/>
              </a:ext>
            </a:extLst>
          </p:cNvPr>
          <p:cNvSpPr txBox="1"/>
          <p:nvPr/>
        </p:nvSpPr>
        <p:spPr>
          <a:xfrm>
            <a:off x="228000" y="1819471"/>
            <a:ext cx="6888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Action L – actualiser et faire connaitre les arrêtés préfectoraux / municipaux et schémas directeurs de navigation / périmètres réglementaires associés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580541-727F-C666-971F-8B63D0A6E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54" y="0"/>
            <a:ext cx="4847646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5BB0FE-B729-4D13-ACAE-65E8E3419D0C}"/>
              </a:ext>
            </a:extLst>
          </p:cNvPr>
          <p:cNvSpPr txBox="1"/>
          <p:nvPr/>
        </p:nvSpPr>
        <p:spPr>
          <a:xfrm>
            <a:off x="228000" y="2872848"/>
            <a:ext cx="6753825" cy="272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5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Dans le cadre de la </a:t>
            </a:r>
            <a:r>
              <a:rPr lang="fr-FR" sz="1600" b="1" dirty="0">
                <a:ea typeface="Calibri" panose="020F0502020204030204" pitchFamily="34" charset="0"/>
                <a:cs typeface="Arial" panose="020B0604020202020204" pitchFamily="34" charset="0"/>
              </a:rPr>
              <a:t>révision du RPP de navigation </a:t>
            </a: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du lac de Cazaux-Sanguinet :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Blip>
                <a:blip r:embed="rId5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Intégration des résultats de l’état des lieux : « zones à enjeux écologiques »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Blip>
                <a:blip r:embed="rId5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Concertation avec toutes les parties prenantes (communes, socio-professionnels du tourisme, monde associatif, etc.)</a:t>
            </a: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Blip>
                <a:blip r:embed="rId5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Réglementation associée : interdiction des mouillages forains, et de l’échouage</a:t>
            </a:r>
          </a:p>
        </p:txBody>
      </p:sp>
    </p:spTree>
    <p:extLst>
      <p:ext uri="{BB962C8B-B14F-4D97-AF65-F5344CB8AC3E}">
        <p14:creationId xmlns:p14="http://schemas.microsoft.com/office/powerpoint/2010/main" val="850272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6375A4A-BD1D-4FF0-9EB2-ABF7CCCF0B10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Et concrètement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0A2B27-36B4-48AF-816D-231E8F1D2962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B84607-353C-4AA1-9524-5CFAD002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E4636D7-5773-40C5-88F0-0D06C5F76550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899121E-03AA-461E-9555-A13A4752CE9A}"/>
              </a:ext>
            </a:extLst>
          </p:cNvPr>
          <p:cNvSpPr txBox="1"/>
          <p:nvPr/>
        </p:nvSpPr>
        <p:spPr>
          <a:xfrm>
            <a:off x="228000" y="1914995"/>
            <a:ext cx="11736000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De nombreuses autres actions à mettre en œuvre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096C6B-1306-496D-B387-F0A8AF2AB0C5}"/>
              </a:ext>
            </a:extLst>
          </p:cNvPr>
          <p:cNvSpPr txBox="1"/>
          <p:nvPr/>
        </p:nvSpPr>
        <p:spPr>
          <a:xfrm>
            <a:off x="1185750" y="2470512"/>
            <a:ext cx="1800000" cy="646331"/>
          </a:xfrm>
          <a:prstGeom prst="rect">
            <a:avLst/>
          </a:prstGeom>
          <a:solidFill>
            <a:srgbClr val="2F41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Information et sensibilisation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DAA0B93-B007-4117-BF19-758C80C2D539}"/>
              </a:ext>
            </a:extLst>
          </p:cNvPr>
          <p:cNvSpPr txBox="1"/>
          <p:nvPr/>
        </p:nvSpPr>
        <p:spPr>
          <a:xfrm>
            <a:off x="5196000" y="2474891"/>
            <a:ext cx="1800000" cy="646331"/>
          </a:xfrm>
          <a:prstGeom prst="rect">
            <a:avLst/>
          </a:prstGeom>
          <a:solidFill>
            <a:srgbClr val="2F41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Conservation</a:t>
            </a:r>
          </a:p>
          <a:p>
            <a:pPr algn="ctr"/>
            <a:r>
              <a:rPr lang="fr-FR" b="1" i="1" dirty="0">
                <a:solidFill>
                  <a:schemeClr val="bg1"/>
                </a:solidFill>
              </a:rPr>
              <a:t>in situ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C6EE4F-8656-4C43-A6ED-B4D5736B4FEF}"/>
              </a:ext>
            </a:extLst>
          </p:cNvPr>
          <p:cNvSpPr txBox="1"/>
          <p:nvPr/>
        </p:nvSpPr>
        <p:spPr>
          <a:xfrm>
            <a:off x="9206250" y="2470512"/>
            <a:ext cx="1800000" cy="646331"/>
          </a:xfrm>
          <a:prstGeom prst="rect">
            <a:avLst/>
          </a:prstGeom>
          <a:solidFill>
            <a:srgbClr val="2F41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Conservation</a:t>
            </a:r>
          </a:p>
          <a:p>
            <a:pPr algn="ctr"/>
            <a:r>
              <a:rPr lang="fr-FR" b="1" i="1" dirty="0">
                <a:solidFill>
                  <a:schemeClr val="bg1"/>
                </a:solidFill>
              </a:rPr>
              <a:t>ex situ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017A33B-876C-4788-BC37-EB65ACF4C465}"/>
              </a:ext>
            </a:extLst>
          </p:cNvPr>
          <p:cNvSpPr txBox="1"/>
          <p:nvPr/>
        </p:nvSpPr>
        <p:spPr>
          <a:xfrm>
            <a:off x="228000" y="3465513"/>
            <a:ext cx="3600000" cy="2444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Réalisation d’une plaquette de sensibilisation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Formation à destination des partenaires de mise en œuvre du PNA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Sensibilisation des socio-professionnels du tourisme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Etc.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A1ABE8-ACD1-4E74-82A8-4AADC0E4BB4D}"/>
              </a:ext>
            </a:extLst>
          </p:cNvPr>
          <p:cNvSpPr txBox="1"/>
          <p:nvPr/>
        </p:nvSpPr>
        <p:spPr>
          <a:xfrm>
            <a:off x="4296000" y="3465513"/>
            <a:ext cx="3600000" cy="170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Amélioration des connaissances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Mise en place de protections physiques (mises en défens)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Installation de mouillages écologiques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Etc.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14257A-78FF-44BF-A07F-00C5E16045F8}"/>
              </a:ext>
            </a:extLst>
          </p:cNvPr>
          <p:cNvSpPr txBox="1"/>
          <p:nvPr/>
        </p:nvSpPr>
        <p:spPr>
          <a:xfrm>
            <a:off x="8364000" y="3465513"/>
            <a:ext cx="3600000" cy="170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Amélioration des connaissances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Constitution d’une banque de diaspores (graines et spores)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Tests de germination 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Blip>
                <a:blip r:embed="rId4"/>
              </a:buBlip>
            </a:pPr>
            <a:r>
              <a:rPr lang="fr-FR" sz="1400" dirty="0">
                <a:ea typeface="Calibri" panose="020F0502020204030204" pitchFamily="34" charset="0"/>
                <a:cs typeface="Arial" panose="020B0604020202020204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2275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Les étangs arrière-littoraux, des milieux exceptionnels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CC379F-063F-47CC-9D8D-0FCD9A8D95EF}"/>
              </a:ext>
            </a:extLst>
          </p:cNvPr>
          <p:cNvSpPr txBox="1"/>
          <p:nvPr/>
        </p:nvSpPr>
        <p:spPr>
          <a:xfrm>
            <a:off x="228001" y="1949974"/>
            <a:ext cx="7243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3"/>
              </a:buBlip>
            </a:pPr>
            <a:r>
              <a:rPr lang="fr-FR" sz="1600" dirty="0" err="1"/>
              <a:t>Podzosols</a:t>
            </a:r>
            <a:r>
              <a:rPr lang="fr-FR" sz="1600" dirty="0"/>
              <a:t> = sols </a:t>
            </a:r>
            <a:r>
              <a:rPr lang="fr-FR" sz="1600" b="1" dirty="0"/>
              <a:t>sableux</a:t>
            </a:r>
            <a:r>
              <a:rPr lang="fr-FR" sz="1600" dirty="0"/>
              <a:t>, très </a:t>
            </a:r>
            <a:r>
              <a:rPr lang="fr-FR" sz="1600" b="1" dirty="0"/>
              <a:t>acides</a:t>
            </a:r>
            <a:r>
              <a:rPr lang="fr-FR" sz="1600" dirty="0"/>
              <a:t>, </a:t>
            </a:r>
            <a:r>
              <a:rPr lang="fr-FR" sz="1600" b="1" dirty="0"/>
              <a:t>pauvres</a:t>
            </a:r>
            <a:r>
              <a:rPr lang="fr-FR" sz="1600" dirty="0"/>
              <a:t> en nutriments et matière organique (oligotrophes)</a:t>
            </a:r>
          </a:p>
          <a:p>
            <a:pPr marL="285750" indent="-285750" algn="just">
              <a:buBlip>
                <a:blip r:embed="rId3"/>
              </a:buBlip>
            </a:pPr>
            <a:endParaRPr lang="fr-FR" sz="1600" dirty="0"/>
          </a:p>
          <a:p>
            <a:pPr marL="285750" indent="-285750" algn="just">
              <a:buBlip>
                <a:blip r:embed="rId3"/>
              </a:buBlip>
            </a:pPr>
            <a:r>
              <a:rPr lang="fr-FR" sz="1600" dirty="0"/>
              <a:t>Peu profonds, pentes asymétriques (douces à l’est, plus abruptes à l’ouest)</a:t>
            </a:r>
          </a:p>
          <a:p>
            <a:pPr marL="285750" indent="-285750" algn="just">
              <a:buBlip>
                <a:blip r:embed="rId3"/>
              </a:buBlip>
            </a:pPr>
            <a:endParaRPr lang="fr-FR" sz="1600" dirty="0"/>
          </a:p>
          <a:p>
            <a:pPr marL="285750" indent="-285750" algn="just">
              <a:buBlip>
                <a:blip r:embed="rId3"/>
              </a:buBlip>
            </a:pPr>
            <a:r>
              <a:rPr lang="fr-FR" sz="1600" dirty="0"/>
              <a:t>Vents ouest-nord-ouest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5DDFB4-794A-442B-96C0-711CCABD15AE}"/>
              </a:ext>
            </a:extLst>
          </p:cNvPr>
          <p:cNvSpPr txBox="1"/>
          <p:nvPr/>
        </p:nvSpPr>
        <p:spPr>
          <a:xfrm>
            <a:off x="2493990" y="3742339"/>
            <a:ext cx="3041780" cy="369332"/>
          </a:xfrm>
          <a:prstGeom prst="rect">
            <a:avLst/>
          </a:prstGeom>
          <a:solidFill>
            <a:srgbClr val="2F415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Conditions uniques en France</a:t>
            </a:r>
          </a:p>
        </p:txBody>
      </p:sp>
      <p:sp>
        <p:nvSpPr>
          <p:cNvPr id="11" name="Flèche : angle droit 10">
            <a:extLst>
              <a:ext uri="{FF2B5EF4-FFF2-40B4-BE49-F238E27FC236}">
                <a16:creationId xmlns:a16="http://schemas.microsoft.com/office/drawing/2014/main" id="{E48FF4CF-0DE4-4726-9D88-E3AE42AEB633}"/>
              </a:ext>
            </a:extLst>
          </p:cNvPr>
          <p:cNvSpPr/>
          <p:nvPr/>
        </p:nvSpPr>
        <p:spPr>
          <a:xfrm rot="5400000">
            <a:off x="1863597" y="3419822"/>
            <a:ext cx="369333" cy="742175"/>
          </a:xfrm>
          <a:prstGeom prst="bentUpArrow">
            <a:avLst>
              <a:gd name="adj1" fmla="val 9480"/>
              <a:gd name="adj2" fmla="val 11011"/>
              <a:gd name="adj3" fmla="val 19754"/>
            </a:avLst>
          </a:prstGeom>
          <a:solidFill>
            <a:srgbClr val="2F4151"/>
          </a:solidFill>
          <a:ln>
            <a:solidFill>
              <a:srgbClr val="2F4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CEB251-50C4-4C69-8B16-4C28FEF0C634}"/>
              </a:ext>
            </a:extLst>
          </p:cNvPr>
          <p:cNvSpPr txBox="1"/>
          <p:nvPr/>
        </p:nvSpPr>
        <p:spPr>
          <a:xfrm>
            <a:off x="285750" y="4528427"/>
            <a:ext cx="7243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fr-FR" dirty="0"/>
              <a:t>Habitats d’intérêt communautaire (UE) </a:t>
            </a:r>
            <a:r>
              <a:rPr lang="fr-FR" dirty="0">
                <a:sym typeface="Wingdings" panose="05000000000000000000" pitchFamily="2" charset="2"/>
              </a:rPr>
              <a:t> site </a:t>
            </a:r>
            <a:r>
              <a:rPr lang="fr-FR" b="1" dirty="0">
                <a:sym typeface="Wingdings" panose="05000000000000000000" pitchFamily="2" charset="2"/>
              </a:rPr>
              <a:t>Natura 2000</a:t>
            </a:r>
          </a:p>
          <a:p>
            <a:pPr marL="285750" indent="-285750">
              <a:buBlip>
                <a:blip r:embed="rId3"/>
              </a:buBlip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Blip>
                <a:blip r:embed="rId3"/>
              </a:buBlip>
            </a:pPr>
            <a:r>
              <a:rPr lang="fr-FR" dirty="0">
                <a:sym typeface="Wingdings" panose="05000000000000000000" pitchFamily="2" charset="2"/>
              </a:rPr>
              <a:t>Espèces d’intérêt communautaire, espèces protégées et menacées  enjeux de conservation majeurs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B3A4E3B-8CBF-4AE9-B8B6-ED013BB56D15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2CB1D48-26D1-4D1A-A0D9-5B13738B0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8111C35-D4FE-4F7A-BDFB-31D2F1F1A49C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4C6675A-81B9-4AD4-8A6E-CCF470B6A1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9411"/>
          <a:stretch/>
        </p:blipFill>
        <p:spPr>
          <a:xfrm>
            <a:off x="7471259" y="1180280"/>
            <a:ext cx="4720741" cy="56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14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93ADB-EBF7-8479-74D5-5FD0FA2F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DBF5AB2-32B3-5642-6726-3B6B6CA6A1B6}"/>
              </a:ext>
            </a:extLst>
          </p:cNvPr>
          <p:cNvSpPr txBox="1">
            <a:spLocks/>
          </p:cNvSpPr>
          <p:nvPr/>
        </p:nvSpPr>
        <p:spPr bwMode="auto">
          <a:xfrm>
            <a:off x="1883531" y="1396080"/>
            <a:ext cx="8424937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Merci de votre attention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CF7511-197D-4C8C-BAB6-3797F171346E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F7C545-C079-4E8B-BE0D-2DCEBCB27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D72E8B9-1CA2-499A-AD80-63442A041389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9C5FFBB-D006-4BDE-A9B6-81C3B3416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1" y="1864242"/>
            <a:ext cx="8796338" cy="494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91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6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Les ressources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4ECF27-78DF-40FE-8AB6-E19F8B6FD774}"/>
              </a:ext>
            </a:extLst>
          </p:cNvPr>
          <p:cNvSpPr txBox="1"/>
          <p:nvPr/>
        </p:nvSpPr>
        <p:spPr>
          <a:xfrm>
            <a:off x="228000" y="1949975"/>
            <a:ext cx="1173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Observatoire de la Biodiversité Végétale de Nouvelle-Aquitaine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5CABD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https://obv-na.fr/</a:t>
            </a:r>
            <a:r>
              <a:rPr lang="fr-FR" sz="1600" dirty="0">
                <a:solidFill>
                  <a:srgbClr val="5CABDF"/>
                </a:solidFill>
              </a:rPr>
              <a:t> 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Dispositif PNA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5CABD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https://obv-na.fr/pna-etangs-arriere-littoraux</a:t>
            </a:r>
            <a:endParaRPr lang="fr-FR" sz="1600" dirty="0">
              <a:solidFill>
                <a:srgbClr val="5CABDF"/>
              </a:solidFill>
            </a:endParaRP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La page du ministère dédiée aux PNA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5CABD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https://biodiversite.gouv.fr/les-plans-dactions-nationaux-au-service-de-la-protection-des-especes</a:t>
            </a:r>
            <a:r>
              <a:rPr lang="fr-FR" sz="1600" dirty="0">
                <a:solidFill>
                  <a:srgbClr val="5CABDF"/>
                </a:solidFill>
              </a:rPr>
              <a:t> 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Télécharger le PNA </a:t>
            </a:r>
            <a:r>
              <a:rPr lang="fr-FR" sz="1600" dirty="0"/>
              <a:t>: </a:t>
            </a:r>
            <a:r>
              <a:rPr lang="fr-FR" sz="1600" dirty="0">
                <a:solidFill>
                  <a:srgbClr val="5CABD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https://biodiversite.gouv.fr/projet-pna/wp-content/uploads/PNA-Bords-etangs-Landes-Gironde.pdf</a:t>
            </a:r>
            <a:r>
              <a:rPr lang="fr-FR" sz="1600" dirty="0">
                <a:solidFill>
                  <a:srgbClr val="5CABDF"/>
                </a:solidFill>
              </a:rPr>
              <a:t> </a:t>
            </a:r>
          </a:p>
          <a:p>
            <a:pPr algn="just"/>
            <a:endParaRPr lang="fr-FR" sz="1600" dirty="0">
              <a:solidFill>
                <a:srgbClr val="5CABDF"/>
              </a:solidFill>
            </a:endParaRPr>
          </a:p>
          <a:p>
            <a:pPr algn="just"/>
            <a:r>
              <a:rPr lang="fr-FR" sz="1600" b="1" dirty="0"/>
              <a:t>Contact</a:t>
            </a:r>
            <a:r>
              <a:rPr lang="fr-FR" sz="1600" dirty="0"/>
              <a:t> : Anaëlle Deveaud – </a:t>
            </a:r>
            <a:r>
              <a:rPr lang="fr-FR" sz="1600" dirty="0">
                <a:solidFill>
                  <a:srgbClr val="2F415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a.deveaud@cbnsa.fr</a:t>
            </a:r>
            <a:r>
              <a:rPr lang="fr-FR" sz="1600" dirty="0">
                <a:solidFill>
                  <a:srgbClr val="2F4151"/>
                </a:solidFill>
              </a:rPr>
              <a:t> </a:t>
            </a:r>
            <a:r>
              <a:rPr lang="fr-FR" sz="1600" dirty="0"/>
              <a:t>– 05 57 76 18 07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64AA86-00D5-4213-B7D5-9F9402FFD467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FDC165-A9B0-421E-AF55-1178676954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816A77D-037F-4C99-8BD5-88613F25B319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68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Les étangs arrière-littoraux : paysages, végétations, espèces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665B2EA-A4AE-401F-A103-1B68A6033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-2305" r="-383" b="50259"/>
          <a:stretch/>
        </p:blipFill>
        <p:spPr>
          <a:xfrm>
            <a:off x="3800474" y="4401268"/>
            <a:ext cx="8391526" cy="24567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B38FF1-AE96-4AF3-9EF0-A27784A4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/>
          <a:stretch/>
        </p:blipFill>
        <p:spPr>
          <a:xfrm>
            <a:off x="7202037" y="1800802"/>
            <a:ext cx="4989963" cy="30575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287712B-70E8-45D4-9164-8BC4399776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1800804"/>
            <a:ext cx="3514725" cy="50630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E66BADA-EC05-41F9-9D84-1914CFBD0BD5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3040A8-0D15-4FEA-A04B-9CFFC29E6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9FFD61A-1E47-415A-A331-9E9B49FA4772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B0423A23-AACA-42B5-923A-E3B16A3C67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5"/>
          <a:stretch/>
        </p:blipFill>
        <p:spPr>
          <a:xfrm>
            <a:off x="3800474" y="1800803"/>
            <a:ext cx="35147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Les étangs arrière-littoraux : paysages, végétations, espèces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8A26EE-9727-45C4-A846-20B12E876053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7B4BEB-EC71-43F9-806B-3D047D1C2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AD108E9-D0ED-4AEC-B193-55F2A05A33CA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35A06A70-054C-4FF5-8884-BCD5BB478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0" y="1798650"/>
            <a:ext cx="3780000" cy="25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91F660-8B93-45E9-A9F3-47EE809F0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00" y="1798650"/>
            <a:ext cx="3780000" cy="25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3B43BF-E90C-428A-836C-8571E5254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" y="1798650"/>
            <a:ext cx="3780000" cy="25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03C07E-C0BC-42B2-9920-C15CAEDF1A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49" y="4338000"/>
            <a:ext cx="1680000" cy="25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3620222-1C6B-40BC-825F-463F6D95FC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25" y="4338000"/>
            <a:ext cx="1680000" cy="25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8089F40-0D15-4CFD-A408-AD625339E1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4963" y="4758000"/>
            <a:ext cx="2520000" cy="168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F42D2FC-832E-4793-8BE8-E2FA07974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000" y="4338000"/>
            <a:ext cx="1680000" cy="252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ED4713D-2F0B-4260-BAED-9BE8530F2F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" y="4338000"/>
            <a:ext cx="1640811" cy="252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CD091C2-F0DC-4B12-8E43-CB530C3DDCD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/>
          <a:stretch/>
        </p:blipFill>
        <p:spPr>
          <a:xfrm>
            <a:off x="4321911" y="4326282"/>
            <a:ext cx="1489951" cy="25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Les étangs arrière-littoraux : paysages, végétations, espèces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3C3D20-A394-43E2-AF47-0386FC095108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5CE45D3-8FEE-405B-9D26-B2CE947F0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31B71D8-1298-4BD9-B1FF-F4A247CD9B12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E2D0367F-680C-4936-96E0-494A892B5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75" y="4236891"/>
            <a:ext cx="3386135" cy="253960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143F2B2-66F6-4416-97F4-975581D49D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3" t="41297" r="35545" b="13915"/>
          <a:stretch/>
        </p:blipFill>
        <p:spPr>
          <a:xfrm>
            <a:off x="8577865" y="1374822"/>
            <a:ext cx="3386135" cy="2618582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8CD917C1-D8C3-4CB7-8AFC-BF0F929B1043}"/>
              </a:ext>
            </a:extLst>
          </p:cNvPr>
          <p:cNvGrpSpPr/>
          <p:nvPr/>
        </p:nvGrpSpPr>
        <p:grpSpPr>
          <a:xfrm>
            <a:off x="222570" y="1896330"/>
            <a:ext cx="3306924" cy="2666005"/>
            <a:chOff x="201772" y="3988854"/>
            <a:chExt cx="3306924" cy="266600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1B16932-F868-4CAD-9B5B-F3101833F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1" t="6666" r="10624" b="29583"/>
            <a:stretch/>
          </p:blipFill>
          <p:spPr>
            <a:xfrm>
              <a:off x="201773" y="4358524"/>
              <a:ext cx="3306923" cy="2296335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AFBDB07-4EFC-4A03-9A76-FEBD720F794E}"/>
                </a:ext>
              </a:extLst>
            </p:cNvPr>
            <p:cNvSpPr txBox="1"/>
            <p:nvPr/>
          </p:nvSpPr>
          <p:spPr>
            <a:xfrm>
              <a:off x="201772" y="3988854"/>
              <a:ext cx="3306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Isoète de </a:t>
              </a:r>
              <a:r>
                <a:rPr lang="fr-FR" dirty="0" err="1"/>
                <a:t>Bory</a:t>
              </a:r>
              <a:endParaRPr lang="fr-FR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1DECD7D4-1DAF-4B13-9F8D-09375E4F1B7A}"/>
              </a:ext>
            </a:extLst>
          </p:cNvPr>
          <p:cNvGrpSpPr/>
          <p:nvPr/>
        </p:nvGrpSpPr>
        <p:grpSpPr>
          <a:xfrm>
            <a:off x="3661848" y="1893811"/>
            <a:ext cx="3401210" cy="2949052"/>
            <a:chOff x="3633786" y="2030937"/>
            <a:chExt cx="3401210" cy="2949052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9A669C9-6343-4C77-AE3C-09F821319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6" t="14544" r="18201" b="14478"/>
            <a:stretch/>
          </p:blipFill>
          <p:spPr>
            <a:xfrm>
              <a:off x="3633786" y="2040582"/>
              <a:ext cx="1624496" cy="2939407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8771943-9EBE-44E9-BDE3-F4703708A9A8}"/>
                </a:ext>
              </a:extLst>
            </p:cNvPr>
            <p:cNvSpPr txBox="1"/>
            <p:nvPr/>
          </p:nvSpPr>
          <p:spPr>
            <a:xfrm>
              <a:off x="5258282" y="2030937"/>
              <a:ext cx="1776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Lobélie de </a:t>
              </a:r>
              <a:r>
                <a:rPr lang="fr-FR" dirty="0" err="1"/>
                <a:t>Dortmann</a:t>
              </a:r>
              <a:endParaRPr lang="fr-FR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F4C0AAC-EDF7-423D-AD71-592B810CB780}"/>
              </a:ext>
            </a:extLst>
          </p:cNvPr>
          <p:cNvGrpSpPr/>
          <p:nvPr/>
        </p:nvGrpSpPr>
        <p:grpSpPr>
          <a:xfrm>
            <a:off x="222570" y="4658197"/>
            <a:ext cx="2277743" cy="2083121"/>
            <a:chOff x="222570" y="4658197"/>
            <a:chExt cx="2277743" cy="208312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F08C097-55C1-49EB-9D04-E2CB5A7ED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7" t="35787" r="9063"/>
            <a:stretch/>
          </p:blipFill>
          <p:spPr>
            <a:xfrm>
              <a:off x="222570" y="5027529"/>
              <a:ext cx="2064694" cy="1713789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3662516-6A1C-4CF6-A5A3-08093401592C}"/>
                </a:ext>
              </a:extLst>
            </p:cNvPr>
            <p:cNvSpPr txBox="1"/>
            <p:nvPr/>
          </p:nvSpPr>
          <p:spPr>
            <a:xfrm>
              <a:off x="222571" y="4658197"/>
              <a:ext cx="2277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Littorelle à une fleur</a:t>
              </a: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EB20FF0C-1F03-4A8E-ABFB-39F9C4AB3401}"/>
              </a:ext>
            </a:extLst>
          </p:cNvPr>
          <p:cNvSpPr txBox="1"/>
          <p:nvPr/>
        </p:nvSpPr>
        <p:spPr>
          <a:xfrm>
            <a:off x="7108768" y="2360947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Faux-cresson de </a:t>
            </a:r>
            <a:r>
              <a:rPr lang="fr-FR" dirty="0" err="1"/>
              <a:t>Thore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373934A-2480-4035-B082-8404BB9069B4}"/>
              </a:ext>
            </a:extLst>
          </p:cNvPr>
          <p:cNvSpPr txBox="1"/>
          <p:nvPr/>
        </p:nvSpPr>
        <p:spPr>
          <a:xfrm>
            <a:off x="10202010" y="6130162"/>
            <a:ext cx="195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Drosera à feuilles intermédiaires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787C7751-55FE-4F0A-B35B-468027A026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20" y="5033548"/>
            <a:ext cx="2561655" cy="1707770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27068FB5-FA0A-4583-BC54-A461C4CECA24}"/>
              </a:ext>
            </a:extLst>
          </p:cNvPr>
          <p:cNvSpPr txBox="1"/>
          <p:nvPr/>
        </p:nvSpPr>
        <p:spPr>
          <a:xfrm>
            <a:off x="5133975" y="6097481"/>
            <a:ext cx="160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Baldellie</a:t>
            </a:r>
            <a:r>
              <a:rPr lang="fr-FR" dirty="0"/>
              <a:t> de </a:t>
            </a:r>
            <a:r>
              <a:rPr lang="fr-FR" dirty="0" err="1"/>
              <a:t>Cavanilles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162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E9E006B-8DF7-4B39-99CA-5637EBE7D54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Présentation des espèces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70B069-7826-469A-B1C1-6DAF2F6C97EA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A1BCF7-E252-4640-A2D2-2064F99EC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00EF7A0-0B5D-431F-B0BF-5C4517B84C94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B7EBD90-7067-4031-A4C0-7F625E62EBAF}"/>
              </a:ext>
            </a:extLst>
          </p:cNvPr>
          <p:cNvSpPr txBox="1"/>
          <p:nvPr/>
        </p:nvSpPr>
        <p:spPr>
          <a:xfrm>
            <a:off x="9401144" y="1391390"/>
            <a:ext cx="2562856" cy="369332"/>
          </a:xfrm>
          <a:prstGeom prst="rect">
            <a:avLst/>
          </a:prstGeom>
          <a:solidFill>
            <a:srgbClr val="5CABDF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Isoète de </a:t>
            </a:r>
            <a:r>
              <a:rPr lang="fr-FR" b="1" dirty="0" err="1">
                <a:solidFill>
                  <a:schemeClr val="bg1"/>
                </a:solidFill>
              </a:rPr>
              <a:t>Bory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70EFA8-6A93-40B1-9414-3B18D7064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14476" r="6436" b="11462"/>
          <a:stretch/>
        </p:blipFill>
        <p:spPr>
          <a:xfrm>
            <a:off x="1090797" y="2795429"/>
            <a:ext cx="4586705" cy="40166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A0ABB8-1EC4-476C-AF4C-A9ECF2803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02" y="2793471"/>
            <a:ext cx="5361974" cy="40214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A9D897-8483-4562-B5D7-08F1E2F659E6}"/>
              </a:ext>
            </a:extLst>
          </p:cNvPr>
          <p:cNvSpPr txBox="1"/>
          <p:nvPr/>
        </p:nvSpPr>
        <p:spPr>
          <a:xfrm>
            <a:off x="285750" y="1760722"/>
            <a:ext cx="746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fr-FR" b="1" dirty="0"/>
              <a:t>Espèce d’intérêt communautaire</a:t>
            </a:r>
          </a:p>
          <a:p>
            <a:pPr marL="285750" indent="-285750">
              <a:buBlip>
                <a:blip r:embed="rId6"/>
              </a:buBlip>
            </a:pPr>
            <a:r>
              <a:rPr lang="fr-FR" b="1" dirty="0"/>
              <a:t>Protégée</a:t>
            </a:r>
            <a:r>
              <a:rPr lang="fr-FR" dirty="0"/>
              <a:t> à l’échelle nationale</a:t>
            </a:r>
          </a:p>
          <a:p>
            <a:pPr marL="285750" indent="-285750">
              <a:buBlip>
                <a:blip r:embed="rId6"/>
              </a:buBlip>
            </a:pPr>
            <a:r>
              <a:rPr lang="fr-FR" dirty="0"/>
              <a:t>Liste rouge nationale et régionale (Aquitaine) : </a:t>
            </a:r>
            <a:r>
              <a:rPr lang="fr-FR" b="1" dirty="0"/>
              <a:t>en</a:t>
            </a:r>
            <a:r>
              <a:rPr lang="fr-FR" dirty="0"/>
              <a:t> </a:t>
            </a:r>
            <a:r>
              <a:rPr lang="fr-FR" b="1" dirty="0"/>
              <a:t>danger d’extinction [EN]</a:t>
            </a: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88E638F2-CE30-4734-940D-5A34670C8608}"/>
              </a:ext>
            </a:extLst>
          </p:cNvPr>
          <p:cNvCxnSpPr>
            <a:cxnSpLocks/>
            <a:stCxn id="10" idx="2"/>
            <a:endCxn id="2" idx="3"/>
          </p:cNvCxnSpPr>
          <p:nvPr/>
        </p:nvCxnSpPr>
        <p:spPr>
          <a:xfrm rot="5400000">
            <a:off x="8983789" y="523603"/>
            <a:ext cx="461665" cy="2935903"/>
          </a:xfrm>
          <a:prstGeom prst="bentConnector2">
            <a:avLst/>
          </a:prstGeom>
          <a:ln w="38100">
            <a:solidFill>
              <a:srgbClr val="5CABD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03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A1F45603-B51D-4AF7-B79A-E5DF4FCD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/>
          <a:stretch/>
        </p:blipFill>
        <p:spPr>
          <a:xfrm>
            <a:off x="4105275" y="2684052"/>
            <a:ext cx="7858725" cy="40652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8444E37-ED8C-4FD5-BD2E-2A62B8D48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" y="1889294"/>
            <a:ext cx="3644980" cy="48599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70B069-7826-469A-B1C1-6DAF2F6C97EA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A1BCF7-E252-4640-A2D2-2064F99EC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00EF7A0-0B5D-431F-B0BF-5C4517B84C94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B7EBD90-7067-4031-A4C0-7F625E62EBAF}"/>
              </a:ext>
            </a:extLst>
          </p:cNvPr>
          <p:cNvSpPr txBox="1"/>
          <p:nvPr/>
        </p:nvSpPr>
        <p:spPr>
          <a:xfrm>
            <a:off x="9401144" y="1391390"/>
            <a:ext cx="2562856" cy="369332"/>
          </a:xfrm>
          <a:prstGeom prst="rect">
            <a:avLst/>
          </a:prstGeom>
          <a:solidFill>
            <a:srgbClr val="5CABDF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Lobélie de </a:t>
            </a:r>
            <a:r>
              <a:rPr lang="fr-FR" b="1" dirty="0" err="1">
                <a:solidFill>
                  <a:schemeClr val="bg1"/>
                </a:solidFill>
              </a:rPr>
              <a:t>Dortmann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C97EFA-A5CD-45D4-8C72-92E884B0FF71}"/>
              </a:ext>
            </a:extLst>
          </p:cNvPr>
          <p:cNvSpPr txBox="1"/>
          <p:nvPr/>
        </p:nvSpPr>
        <p:spPr>
          <a:xfrm>
            <a:off x="3872980" y="1760722"/>
            <a:ext cx="625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fr-FR" b="1" dirty="0"/>
              <a:t>Protégée</a:t>
            </a:r>
            <a:r>
              <a:rPr lang="fr-FR" dirty="0"/>
              <a:t> à l’échelle nationale</a:t>
            </a:r>
          </a:p>
          <a:p>
            <a:pPr marL="285750" indent="-285750">
              <a:buBlip>
                <a:blip r:embed="rId6"/>
              </a:buBlip>
            </a:pPr>
            <a:r>
              <a:rPr lang="fr-FR" dirty="0"/>
              <a:t>Liste rouge nationale : </a:t>
            </a:r>
            <a:r>
              <a:rPr lang="fr-FR" b="1" dirty="0"/>
              <a:t>quasi-menacée [NT]</a:t>
            </a:r>
          </a:p>
          <a:p>
            <a:pPr marL="285750" indent="-285750">
              <a:buBlip>
                <a:blip r:embed="rId6"/>
              </a:buBlip>
            </a:pPr>
            <a:r>
              <a:rPr lang="fr-FR" dirty="0"/>
              <a:t>Liste rouge régionale (Aquitaine) : </a:t>
            </a:r>
            <a:r>
              <a:rPr lang="fr-FR" b="1" dirty="0"/>
              <a:t>en danger d’extinction [EN]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3808DE29-B7CD-4A63-9239-026DCF9F3881}"/>
              </a:ext>
            </a:extLst>
          </p:cNvPr>
          <p:cNvCxnSpPr>
            <a:cxnSpLocks/>
            <a:stCxn id="10" idx="2"/>
            <a:endCxn id="11" idx="3"/>
          </p:cNvCxnSpPr>
          <p:nvPr/>
        </p:nvCxnSpPr>
        <p:spPr>
          <a:xfrm rot="5400000">
            <a:off x="10171948" y="1711762"/>
            <a:ext cx="461665" cy="559585"/>
          </a:xfrm>
          <a:prstGeom prst="bentConnector2">
            <a:avLst/>
          </a:prstGeom>
          <a:ln w="38100">
            <a:solidFill>
              <a:srgbClr val="5CABD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AC86842-7D5F-A3C0-0DEA-52637C4D95D2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Présentation des espèces</a:t>
            </a:r>
          </a:p>
        </p:txBody>
      </p:sp>
    </p:spTree>
    <p:extLst>
      <p:ext uri="{BB962C8B-B14F-4D97-AF65-F5344CB8AC3E}">
        <p14:creationId xmlns:p14="http://schemas.microsoft.com/office/powerpoint/2010/main" val="170855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28B4978A-236C-4A24-898B-3222953F2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0" y="2233164"/>
            <a:ext cx="5963249" cy="4472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11958D-1EEF-4A71-8BDE-D7B205C6C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11111"/>
          <a:stretch/>
        </p:blipFill>
        <p:spPr>
          <a:xfrm>
            <a:off x="6267452" y="2233163"/>
            <a:ext cx="5696548" cy="447243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FAD0E87-E28C-4AC1-A1F9-4730534DDE06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515FDC-3D49-4FF3-99B4-3CB6E9B0D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A8074B7-ECC0-4D32-A812-FC2DCFDAA5B2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9BCC1CA-899A-40F2-ABAE-7DBE494E7E9F}"/>
              </a:ext>
            </a:extLst>
          </p:cNvPr>
          <p:cNvSpPr txBox="1"/>
          <p:nvPr/>
        </p:nvSpPr>
        <p:spPr>
          <a:xfrm>
            <a:off x="9401144" y="1391390"/>
            <a:ext cx="2562856" cy="369332"/>
          </a:xfrm>
          <a:prstGeom prst="rect">
            <a:avLst/>
          </a:prstGeom>
          <a:solidFill>
            <a:srgbClr val="5CABDF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Lobélie de </a:t>
            </a:r>
            <a:r>
              <a:rPr lang="fr-FR" b="1" dirty="0" err="1">
                <a:solidFill>
                  <a:schemeClr val="bg1"/>
                </a:solidFill>
              </a:rPr>
              <a:t>Dortmann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14A39A2-AEE6-9E70-8D30-B9D8687931BA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Présentation des espèces</a:t>
            </a:r>
          </a:p>
        </p:txBody>
      </p:sp>
    </p:spTree>
    <p:extLst>
      <p:ext uri="{BB962C8B-B14F-4D97-AF65-F5344CB8AC3E}">
        <p14:creationId xmlns:p14="http://schemas.microsoft.com/office/powerpoint/2010/main" val="360183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C380F264-12D6-43A1-8E0C-A3538EB7E7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/>
          <a:stretch/>
        </p:blipFill>
        <p:spPr>
          <a:xfrm>
            <a:off x="2600473" y="2454257"/>
            <a:ext cx="3747646" cy="42853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666C18-B08B-4B4C-9C1F-5187A4DAF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43" y="2454258"/>
            <a:ext cx="5715056" cy="42862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A80FB3-4F8E-47A3-A51F-17BFEB850FAB}"/>
              </a:ext>
            </a:extLst>
          </p:cNvPr>
          <p:cNvSpPr txBox="1"/>
          <p:nvPr/>
        </p:nvSpPr>
        <p:spPr>
          <a:xfrm>
            <a:off x="285750" y="231126"/>
            <a:ext cx="11620500" cy="915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tabLst>
                <a:tab pos="1435100" algn="l"/>
              </a:tabLst>
            </a:pPr>
            <a:endParaRPr lang="fr-FR" sz="1000" dirty="0">
              <a:solidFill>
                <a:srgbClr val="0C64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2F4151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Conservatoire Botanique National </a:t>
            </a:r>
          </a:p>
          <a:p>
            <a:pPr algn="r">
              <a:spcAft>
                <a:spcPts val="300"/>
              </a:spcAft>
              <a:tabLst>
                <a:tab pos="1435100" algn="l"/>
              </a:tabLst>
            </a:pPr>
            <a:r>
              <a:rPr lang="fr-FR" sz="2000" b="1" dirty="0">
                <a:solidFill>
                  <a:srgbClr val="5CABDF"/>
                </a:solidFill>
                <a:latin typeface="Barlow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Sud-Atlantique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9905E19-ECA6-4C58-B7A5-4D9F1F5A1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5"/>
            <a:ext cx="1636779" cy="1414275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E52FFE-4750-4B46-AC40-59177EFFA17E}"/>
              </a:ext>
            </a:extLst>
          </p:cNvPr>
          <p:cNvCxnSpPr>
            <a:cxnSpLocks/>
          </p:cNvCxnSpPr>
          <p:nvPr/>
        </p:nvCxnSpPr>
        <p:spPr>
          <a:xfrm flipV="1">
            <a:off x="228000" y="1180280"/>
            <a:ext cx="11736000" cy="755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69D28EFE-61DA-4117-8279-C65C1055351C}"/>
              </a:ext>
            </a:extLst>
          </p:cNvPr>
          <p:cNvSpPr txBox="1"/>
          <p:nvPr/>
        </p:nvSpPr>
        <p:spPr>
          <a:xfrm>
            <a:off x="9401144" y="1391390"/>
            <a:ext cx="2562856" cy="369332"/>
          </a:xfrm>
          <a:prstGeom prst="rect">
            <a:avLst/>
          </a:prstGeom>
          <a:solidFill>
            <a:srgbClr val="5CABDF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bg1"/>
                </a:solidFill>
              </a:rPr>
              <a:t>Littorelle à une fleur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58C2BA-2A58-41F6-A980-1EFB46EC28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25371" r="11250" b="13148"/>
          <a:stretch/>
        </p:blipFill>
        <p:spPr>
          <a:xfrm rot="5400000">
            <a:off x="-673085" y="3355342"/>
            <a:ext cx="4273817" cy="24716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F10DFEC-720C-450B-A554-D967E2BC7271}"/>
              </a:ext>
            </a:extLst>
          </p:cNvPr>
          <p:cNvSpPr txBox="1"/>
          <p:nvPr/>
        </p:nvSpPr>
        <p:spPr>
          <a:xfrm>
            <a:off x="227288" y="1767843"/>
            <a:ext cx="602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fr-FR" b="1" dirty="0"/>
              <a:t>Protégée</a:t>
            </a:r>
            <a:r>
              <a:rPr lang="fr-FR" dirty="0"/>
              <a:t> à l’échelle nationale</a:t>
            </a:r>
          </a:p>
          <a:p>
            <a:pPr marL="285750" indent="-285750">
              <a:buBlip>
                <a:blip r:embed="rId7"/>
              </a:buBlip>
            </a:pPr>
            <a:r>
              <a:rPr lang="fr-FR" dirty="0"/>
              <a:t>Liste rouge régionale (Aquitaine ) : </a:t>
            </a:r>
            <a:r>
              <a:rPr lang="fr-FR" b="1" dirty="0"/>
              <a:t>quasi-menacée [NT]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D8EB6B04-FF79-4A93-9E77-E4348C10E8F5}"/>
              </a:ext>
            </a:extLst>
          </p:cNvPr>
          <p:cNvCxnSpPr>
            <a:cxnSpLocks/>
            <a:stCxn id="12" idx="2"/>
            <a:endCxn id="13" idx="3"/>
          </p:cNvCxnSpPr>
          <p:nvPr/>
        </p:nvCxnSpPr>
        <p:spPr>
          <a:xfrm rot="5400000">
            <a:off x="8300615" y="-290949"/>
            <a:ext cx="330287" cy="4433629"/>
          </a:xfrm>
          <a:prstGeom prst="bentConnector2">
            <a:avLst/>
          </a:prstGeom>
          <a:ln w="38100">
            <a:solidFill>
              <a:srgbClr val="5CABD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08289A5-4552-C93A-9A6B-B25C74DE2576}"/>
              </a:ext>
            </a:extLst>
          </p:cNvPr>
          <p:cNvSpPr txBox="1">
            <a:spLocks/>
          </p:cNvSpPr>
          <p:nvPr/>
        </p:nvSpPr>
        <p:spPr bwMode="auto">
          <a:xfrm>
            <a:off x="228000" y="1351308"/>
            <a:ext cx="11736000" cy="4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lnSpc>
                <a:spcPct val="114000"/>
              </a:lnSpc>
              <a:defRPr/>
            </a:pPr>
            <a:r>
              <a:rPr lang="fr-FR" sz="2000" b="1" kern="0" dirty="0">
                <a:solidFill>
                  <a:srgbClr val="2F4151"/>
                </a:solidFill>
                <a:latin typeface="Barlow" panose="00000500000000000000" pitchFamily="2" charset="0"/>
              </a:rPr>
              <a:t>Présentation des espèces</a:t>
            </a:r>
          </a:p>
        </p:txBody>
      </p:sp>
    </p:spTree>
    <p:extLst>
      <p:ext uri="{BB962C8B-B14F-4D97-AF65-F5344CB8AC3E}">
        <p14:creationId xmlns:p14="http://schemas.microsoft.com/office/powerpoint/2010/main" val="31471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d12a5ba-49af-41ab-be5d-fcd4d843a59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D875058F78FB4E80C115D02141EE8F" ma:contentTypeVersion="16" ma:contentTypeDescription="Crée un document." ma:contentTypeScope="" ma:versionID="ed337f8703dd571d92f86d1aa92f6b20">
  <xsd:schema xmlns:xsd="http://www.w3.org/2001/XMLSchema" xmlns:xs="http://www.w3.org/2001/XMLSchema" xmlns:p="http://schemas.microsoft.com/office/2006/metadata/properties" xmlns:ns3="bd12a5ba-49af-41ab-be5d-fcd4d843a591" xmlns:ns4="d0fd7a6a-f2fa-46d5-ae5e-b7b7dceeaa89" targetNamespace="http://schemas.microsoft.com/office/2006/metadata/properties" ma:root="true" ma:fieldsID="0b702b2f2ed03b86ed96a52f6aa77ab2" ns3:_="" ns4:_="">
    <xsd:import namespace="bd12a5ba-49af-41ab-be5d-fcd4d843a591"/>
    <xsd:import namespace="d0fd7a6a-f2fa-46d5-ae5e-b7b7dceeaa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2a5ba-49af-41ab-be5d-fcd4d843a5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d7a6a-f2fa-46d5-ae5e-b7b7dceeaa89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C4F419-A61A-4F2B-8C4D-5CC9508618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69E30E-78E4-41F9-8C72-7658F34A1807}">
  <ds:schemaRefs>
    <ds:schemaRef ds:uri="d0fd7a6a-f2fa-46d5-ae5e-b7b7dceeaa89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bd12a5ba-49af-41ab-be5d-fcd4d843a591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0516833-1793-4AB2-B471-EF3E96F21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2a5ba-49af-41ab-be5d-fcd4d843a591"/>
    <ds:schemaRef ds:uri="d0fd7a6a-f2fa-46d5-ae5e-b7b7dceeaa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</TotalTime>
  <Words>1009</Words>
  <Application>Microsoft Office PowerPoint</Application>
  <PresentationFormat>Grand écran</PresentationFormat>
  <Paragraphs>203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Barlow</vt:lpstr>
      <vt:lpstr>Calibri</vt:lpstr>
      <vt:lpstr>Segoe UI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CBNSA</dc:title>
  <dc:creator>CBNSA</dc:creator>
  <cp:lastModifiedBy>Anaëlle Deveaud</cp:lastModifiedBy>
  <cp:revision>86</cp:revision>
  <cp:lastPrinted>2014-10-09T10:14:33Z</cp:lastPrinted>
  <dcterms:created xsi:type="dcterms:W3CDTF">2014-01-13T15:10:41Z</dcterms:created>
  <dcterms:modified xsi:type="dcterms:W3CDTF">2024-02-23T08:42:04Z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0x010100BBD875058F78FB4E80C115D02141EE8F</vt:lpwstr>
  </property>
</Properties>
</file>