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094"/>
    <a:srgbClr val="71B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767"/>
    <p:restoredTop sz="99776" autoAdjust="0"/>
  </p:normalViewPr>
  <p:slideViewPr>
    <p:cSldViewPr snapToGrid="0" snapToObjects="1">
      <p:cViewPr>
        <p:scale>
          <a:sx n="50" d="100"/>
          <a:sy n="50" d="100"/>
        </p:scale>
        <p:origin x="-177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users\pecherand\International\Pr&#233;sentations\24092020\Copie%20de%20graphiqueL330-International_travail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users\pecherand\International\Pr&#233;sentations\24092020\Copie%20de%20graphiqueL330-International_travail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users\pecherand\International\Pr&#233;sentations\24092020\Copie%20de%20graphiqueL330-International_travail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users\pecherand\International\Pr&#233;sentations\24092020\Copie%20de%20graphiqueL330-International_travail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[Copie de graphiqueL330-International_travail_V3.xlsx]Montant aide par sligne!Tableau croisé dynamique3</c:name>
    <c:fmtId val="3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err="1">
                <a:solidFill>
                  <a:srgbClr val="559094"/>
                </a:solidFill>
                <a:effectLst/>
              </a:rPr>
              <a:t>Répartition</a:t>
            </a:r>
            <a:r>
              <a:rPr lang="en-US" sz="1200" b="1" i="0" baseline="0" dirty="0">
                <a:solidFill>
                  <a:srgbClr val="559094"/>
                </a:solidFill>
                <a:effectLst/>
              </a:rPr>
              <a:t> des </a:t>
            </a:r>
            <a:r>
              <a:rPr lang="en-US" sz="1200" b="1" i="0" baseline="0" dirty="0" smtClean="0">
                <a:solidFill>
                  <a:srgbClr val="559094"/>
                </a:solidFill>
                <a:effectLst/>
              </a:rPr>
              <a:t>aides </a:t>
            </a:r>
            <a:r>
              <a:rPr lang="en-US" sz="1200" b="1" i="0" baseline="0" dirty="0" err="1">
                <a:solidFill>
                  <a:srgbClr val="559094"/>
                </a:solidFill>
                <a:effectLst/>
              </a:rPr>
              <a:t>apportées</a:t>
            </a:r>
            <a:r>
              <a:rPr lang="en-US" sz="1200" b="1" i="0" baseline="0" dirty="0">
                <a:solidFill>
                  <a:srgbClr val="559094"/>
                </a:solidFill>
                <a:effectLst/>
              </a:rPr>
              <a:t> au </a:t>
            </a:r>
            <a:r>
              <a:rPr lang="en-US" sz="1200" b="1" i="0" baseline="0" dirty="0" err="1">
                <a:solidFill>
                  <a:srgbClr val="559094"/>
                </a:solidFill>
                <a:effectLst/>
              </a:rPr>
              <a:t>titre</a:t>
            </a:r>
            <a:r>
              <a:rPr lang="en-US" sz="1200" b="1" i="0" baseline="0" dirty="0">
                <a:solidFill>
                  <a:srgbClr val="559094"/>
                </a:solidFill>
                <a:effectLst/>
              </a:rPr>
              <a:t> des </a:t>
            </a:r>
            <a:r>
              <a:rPr lang="en-US" sz="1200" b="1" i="0" baseline="0" dirty="0" err="1">
                <a:solidFill>
                  <a:srgbClr val="559094"/>
                </a:solidFill>
                <a:effectLst/>
              </a:rPr>
              <a:t>projets</a:t>
            </a:r>
            <a:r>
              <a:rPr lang="en-US" sz="1200" b="1" i="0" baseline="0" dirty="0">
                <a:solidFill>
                  <a:srgbClr val="559094"/>
                </a:solidFill>
                <a:effectLst/>
              </a:rPr>
              <a:t> de </a:t>
            </a:r>
            <a:r>
              <a:rPr lang="en-US" sz="1200" b="1" i="0" baseline="0" dirty="0" err="1">
                <a:solidFill>
                  <a:srgbClr val="559094"/>
                </a:solidFill>
                <a:effectLst/>
              </a:rPr>
              <a:t>solidarité</a:t>
            </a:r>
            <a:r>
              <a:rPr lang="en-US" sz="1200" b="1" i="0" baseline="0" dirty="0">
                <a:solidFill>
                  <a:srgbClr val="559094"/>
                </a:solidFill>
                <a:effectLst/>
              </a:rPr>
              <a:t> et de la </a:t>
            </a:r>
            <a:r>
              <a:rPr lang="en-US" sz="1200" b="1" i="0" baseline="0" dirty="0" err="1">
                <a:solidFill>
                  <a:srgbClr val="559094"/>
                </a:solidFill>
                <a:effectLst/>
              </a:rPr>
              <a:t>coopération</a:t>
            </a:r>
            <a:r>
              <a:rPr lang="en-US" sz="1200" b="1" i="0" baseline="0" dirty="0">
                <a:solidFill>
                  <a:srgbClr val="559094"/>
                </a:solidFill>
                <a:effectLst/>
              </a:rPr>
              <a:t> </a:t>
            </a:r>
            <a:r>
              <a:rPr lang="en-US" sz="1200" b="1" i="0" baseline="0" dirty="0" err="1" smtClean="0">
                <a:solidFill>
                  <a:srgbClr val="559094"/>
                </a:solidFill>
                <a:effectLst/>
              </a:rPr>
              <a:t>institutionnelle</a:t>
            </a:r>
            <a:endParaRPr lang="en-US" sz="1200" b="1" i="0" baseline="0" dirty="0" smtClean="0">
              <a:solidFill>
                <a:srgbClr val="559094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smtClean="0">
                <a:solidFill>
                  <a:srgbClr val="559094"/>
                </a:solidFill>
                <a:effectLst/>
              </a:rPr>
              <a:t>(</a:t>
            </a:r>
            <a:r>
              <a:rPr lang="en-US" sz="1200" b="1" i="0" baseline="0" dirty="0" err="1" smtClean="0">
                <a:solidFill>
                  <a:srgbClr val="559094"/>
                </a:solidFill>
                <a:effectLst/>
              </a:rPr>
              <a:t>Période</a:t>
            </a:r>
            <a:r>
              <a:rPr lang="en-US" sz="1200" b="1" i="0" baseline="0" dirty="0" smtClean="0">
                <a:solidFill>
                  <a:srgbClr val="559094"/>
                </a:solidFill>
                <a:effectLst/>
              </a:rPr>
              <a:t> 2017-2020 - AEAG)</a:t>
            </a:r>
            <a:endParaRPr lang="fr-FR" sz="1200" dirty="0">
              <a:solidFill>
                <a:srgbClr val="559094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pPr>
            <a:endParaRPr lang="en-US" sz="1200" dirty="0">
              <a:solidFill>
                <a:srgbClr val="559094"/>
              </a:solidFill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</c:pivotFmts>
    <c:plotArea>
      <c:layout>
        <c:manualLayout>
          <c:layoutTarget val="inner"/>
          <c:xMode val="edge"/>
          <c:yMode val="edge"/>
          <c:x val="9.602151073888647E-2"/>
          <c:y val="0.32412798294904382"/>
          <c:w val="0.33971190250178146"/>
          <c:h val="0.60450234890609378"/>
        </c:manualLayout>
      </c:layout>
      <c:pieChart>
        <c:varyColors val="1"/>
        <c:ser>
          <c:idx val="0"/>
          <c:order val="0"/>
          <c:tx>
            <c:strRef>
              <c:f>'Montant aide par sligne'!$B$3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'Montant aide par sligne'!$A$4:$A$6</c:f>
              <c:strCache>
                <c:ptCount val="2"/>
                <c:pt idx="0">
                  <c:v>Coop. déc./Projets solidarité</c:v>
                </c:pt>
                <c:pt idx="1">
                  <c:v>Coop. Institutionnelle</c:v>
                </c:pt>
              </c:strCache>
            </c:strRef>
          </c:cat>
          <c:val>
            <c:numRef>
              <c:f>'Montant aide par sligne'!$B$4:$B$6</c:f>
              <c:numCache>
                <c:formatCode>#,##0\ [$€-40C];\-#,##0\ [$€-40C]</c:formatCode>
                <c:ptCount val="2"/>
                <c:pt idx="0">
                  <c:v>5167245.24</c:v>
                </c:pt>
                <c:pt idx="1">
                  <c:v>1376420.38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67407105610391"/>
          <c:y val="0.5423538246388272"/>
          <c:w val="0.47011484002613602"/>
          <c:h val="0.27819599198743439"/>
        </c:manualLayout>
      </c:layout>
      <c:overlay val="0"/>
      <c:txPr>
        <a:bodyPr/>
        <a:lstStyle/>
        <a:p>
          <a:pPr>
            <a:defRPr sz="1200">
              <a:solidFill>
                <a:srgbClr val="559094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[Copie de graphiqueL330-International_travail_V3.xlsx]Nbre dossier par tranche aide!Tableau croisé dynamique1</c:name>
    <c:fmtId val="3"/>
  </c:pivotSource>
  <c:chart>
    <c:title>
      <c:tx>
        <c:rich>
          <a:bodyPr/>
          <a:lstStyle/>
          <a:p>
            <a:pPr>
              <a:defRPr sz="1500">
                <a:solidFill>
                  <a:srgbClr val="559094"/>
                </a:solidFill>
              </a:defRPr>
            </a:pPr>
            <a:r>
              <a:rPr lang="en-US" sz="1500" dirty="0" err="1">
                <a:solidFill>
                  <a:srgbClr val="559094"/>
                </a:solidFill>
              </a:rPr>
              <a:t>Nombre</a:t>
            </a:r>
            <a:r>
              <a:rPr lang="en-US" sz="1500" dirty="0">
                <a:solidFill>
                  <a:srgbClr val="559094"/>
                </a:solidFill>
              </a:rPr>
              <a:t> de dossiers</a:t>
            </a:r>
            <a:r>
              <a:rPr lang="en-US" sz="1500" baseline="0" dirty="0">
                <a:solidFill>
                  <a:srgbClr val="559094"/>
                </a:solidFill>
              </a:rPr>
              <a:t> par tranche de </a:t>
            </a:r>
            <a:r>
              <a:rPr lang="en-US" sz="1500" baseline="0" dirty="0" err="1">
                <a:solidFill>
                  <a:srgbClr val="559094"/>
                </a:solidFill>
              </a:rPr>
              <a:t>m</a:t>
            </a:r>
            <a:r>
              <a:rPr lang="en-US" sz="1500" dirty="0" err="1">
                <a:solidFill>
                  <a:srgbClr val="559094"/>
                </a:solidFill>
              </a:rPr>
              <a:t>ontant</a:t>
            </a:r>
            <a:r>
              <a:rPr lang="en-US" sz="1500" dirty="0">
                <a:solidFill>
                  <a:srgbClr val="559094"/>
                </a:solidFill>
              </a:rPr>
              <a:t> </a:t>
            </a:r>
            <a:r>
              <a:rPr lang="en-US" sz="1500" dirty="0" err="1" smtClean="0">
                <a:solidFill>
                  <a:srgbClr val="559094"/>
                </a:solidFill>
              </a:rPr>
              <a:t>d'aide</a:t>
            </a:r>
            <a:endParaRPr lang="en-US" sz="1500" dirty="0">
              <a:solidFill>
                <a:srgbClr val="559094"/>
              </a:solidFill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'Nbre dossier par tranche aide'!$F$1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1BC7B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'Nbre dossier par tranche aide'!$E$2:$E$6</c:f>
              <c:strCache>
                <c:ptCount val="4"/>
                <c:pt idx="0">
                  <c:v>&lt; 15 k€</c:v>
                </c:pt>
                <c:pt idx="1">
                  <c:v>15 k€ - 30 k€</c:v>
                </c:pt>
                <c:pt idx="2">
                  <c:v>30 k€ - 100  k€</c:v>
                </c:pt>
                <c:pt idx="3">
                  <c:v>&gt; 100 K€</c:v>
                </c:pt>
              </c:strCache>
            </c:strRef>
          </c:cat>
          <c:val>
            <c:numRef>
              <c:f>'Nbre dossier par tranche aide'!$F$2:$F$6</c:f>
              <c:numCache>
                <c:formatCode>General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39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23552"/>
        <c:axId val="100425088"/>
      </c:barChart>
      <c:catAx>
        <c:axId val="10042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559094"/>
                </a:solidFill>
              </a:defRPr>
            </a:pPr>
            <a:endParaRPr lang="fr-FR"/>
          </a:p>
        </c:txPr>
        <c:crossAx val="100425088"/>
        <c:crosses val="autoZero"/>
        <c:auto val="1"/>
        <c:lblAlgn val="ctr"/>
        <c:lblOffset val="100"/>
        <c:noMultiLvlLbl val="0"/>
      </c:catAx>
      <c:valAx>
        <c:axId val="10042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559094"/>
                </a:solidFill>
              </a:defRPr>
            </a:pPr>
            <a:endParaRPr lang="fr-FR"/>
          </a:p>
        </c:txPr>
        <c:crossAx val="10042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[Copie de graphiqueL330-International_travail_V3.xlsx]Montant aide par Région!Tableau croisé dynamique5</c:name>
    <c:fmtId val="4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pPr>
            <a:r>
              <a:rPr lang="fr-FR" sz="1700" dirty="0">
                <a:solidFill>
                  <a:srgbClr val="559094"/>
                </a:solidFill>
              </a:rPr>
              <a:t>Répartition des montants d'aides</a:t>
            </a:r>
            <a:r>
              <a:rPr lang="fr-FR" sz="1700" baseline="0" dirty="0">
                <a:solidFill>
                  <a:srgbClr val="559094"/>
                </a:solidFill>
              </a:rPr>
              <a:t> </a:t>
            </a:r>
            <a:r>
              <a:rPr lang="fr-FR" sz="1700" dirty="0">
                <a:solidFill>
                  <a:srgbClr val="559094"/>
                </a:solidFill>
              </a:rPr>
              <a:t>par </a:t>
            </a:r>
            <a:r>
              <a:rPr lang="fr-FR" sz="1700" dirty="0" smtClean="0">
                <a:solidFill>
                  <a:srgbClr val="559094"/>
                </a:solidFill>
              </a:rPr>
              <a:t>région</a:t>
            </a:r>
            <a:endParaRPr lang="fr-FR" sz="1700" dirty="0">
              <a:solidFill>
                <a:srgbClr val="559094"/>
              </a:solidFill>
              <a:effectLst/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separator>
</c:separator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2"/>
        <c:spPr>
          <a:solidFill>
            <a:schemeClr val="tx1"/>
          </a:solidFill>
          <a:ln w="25400">
            <a:solidFill>
              <a:schemeClr val="tx1"/>
            </a:solidFill>
          </a:ln>
        </c:spPr>
        <c:dLbl>
          <c:idx val="0"/>
          <c:numFmt formatCode="#,##0.00" sourceLinked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3"/>
        <c:spPr>
          <a:solidFill>
            <a:schemeClr val="tx1"/>
          </a:solidFill>
          <a:ln w="25400">
            <a:solidFill>
              <a:schemeClr val="tx1"/>
            </a:solidFill>
          </a:ln>
        </c:spPr>
        <c:dLbl>
          <c:idx val="0"/>
          <c:layout>
            <c:manualLayout>
              <c:x val="-4.8816487609063222E-2"/>
              <c:y val="-9.4881653306850097E-2"/>
            </c:manualLayout>
          </c:layout>
          <c:tx>
            <c:rich>
              <a:bodyPr/>
              <a:lstStyle/>
              <a:p>
                <a:r>
                  <a:rPr lang="en-US" sz="1200"/>
                  <a:t>2 500 €
0,04%</a:t>
                </a:r>
                <a:endParaRPr lang="en-US"/>
              </a:p>
            </c:rich>
          </c:tx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4"/>
        <c:spPr>
          <a:solidFill>
            <a:srgbClr val="FFFF00"/>
          </a:solidFill>
        </c:spPr>
      </c:pivotFmt>
      <c:pivotFmt>
        <c:idx val="5"/>
      </c:pivotFmt>
      <c:pivotFmt>
        <c:idx val="6"/>
      </c:pivotFmt>
      <c:pivotFmt>
        <c:idx val="7"/>
        <c:spPr>
          <a:solidFill>
            <a:srgbClr val="FFC000"/>
          </a:solidFill>
        </c:spPr>
      </c:pivotFmt>
      <c:pivotFmt>
        <c:idx val="8"/>
        <c:spPr>
          <a:solidFill>
            <a:srgbClr val="AAE8B0"/>
          </a:solidFill>
        </c:spPr>
      </c:pivotFmt>
      <c:pivotFmt>
        <c:idx val="9"/>
        <c:dLbl>
          <c:idx val="0"/>
          <c:layout>
            <c:manualLayout>
              <c:x val="-1.7338198578836183E-2"/>
              <c:y val="7.4800785037005511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1"/>
        <c:spPr>
          <a:solidFill>
            <a:srgbClr val="FFC000"/>
          </a:solidFill>
        </c:spPr>
      </c:pivotFmt>
      <c:pivotFmt>
        <c:idx val="12"/>
        <c:spPr>
          <a:solidFill>
            <a:srgbClr val="FFFF00"/>
          </a:solidFill>
        </c:spPr>
      </c:pivotFmt>
      <c:pivotFmt>
        <c:idx val="13"/>
        <c:spPr>
          <a:solidFill>
            <a:schemeClr val="tx1"/>
          </a:solidFill>
          <a:ln w="25400">
            <a:solidFill>
              <a:schemeClr val="tx1"/>
            </a:solidFill>
          </a:ln>
        </c:spPr>
        <c:dLbl>
          <c:idx val="0"/>
          <c:layout>
            <c:manualLayout>
              <c:x val="-4.8816487609063222E-2"/>
              <c:y val="-9.4881653306850097E-2"/>
            </c:manualLayout>
          </c:layout>
          <c:tx>
            <c:rich>
              <a:bodyPr/>
              <a:lstStyle/>
              <a:p>
                <a:r>
                  <a:rPr lang="en-US" sz="1200"/>
                  <a:t>2 500 €
0,04%</a:t>
                </a:r>
                <a:endParaRPr lang="en-US"/>
              </a:p>
            </c:rich>
          </c:tx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4"/>
        <c:dLbl>
          <c:idx val="0"/>
          <c:layout>
            <c:manualLayout>
              <c:x val="-1.7338198578836183E-2"/>
              <c:y val="7.4800785037005511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5"/>
        <c:spPr>
          <a:solidFill>
            <a:srgbClr val="AAE8B0"/>
          </a:solidFill>
        </c:spPr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separator>
</c:separator>
        </c:dLbl>
      </c:pivotFmt>
      <c:pivotFmt>
        <c:idx val="17"/>
        <c:spPr>
          <a:solidFill>
            <a:schemeClr val="tx1"/>
          </a:solidFill>
          <a:ln w="25400">
            <a:solidFill>
              <a:schemeClr val="tx1"/>
            </a:solidFill>
          </a:ln>
        </c:spPr>
        <c:dLbl>
          <c:idx val="0"/>
          <c:numFmt formatCode="#,##0.00" sourceLinked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19"/>
        <c:spPr>
          <a:solidFill>
            <a:srgbClr val="FFC000"/>
          </a:solidFill>
        </c:spPr>
      </c:pivotFmt>
      <c:pivotFmt>
        <c:idx val="20"/>
        <c:spPr>
          <a:solidFill>
            <a:srgbClr val="FFFF00"/>
          </a:solidFill>
        </c:spPr>
      </c:pivotFmt>
      <c:pivotFmt>
        <c:idx val="21"/>
        <c:spPr>
          <a:solidFill>
            <a:schemeClr val="tx1"/>
          </a:solidFill>
          <a:ln w="25400">
            <a:solidFill>
              <a:schemeClr val="tx1"/>
            </a:solidFill>
          </a:ln>
        </c:spPr>
        <c:dLbl>
          <c:idx val="0"/>
          <c:layout>
            <c:manualLayout>
              <c:x val="-4.8816487609063222E-2"/>
              <c:y val="-9.4881653306850097E-2"/>
            </c:manualLayout>
          </c:layout>
          <c:tx>
            <c:rich>
              <a:bodyPr/>
              <a:lstStyle/>
              <a:p>
                <a:r>
                  <a:rPr lang="en-US" sz="1200"/>
                  <a:t>2 500 €
0,04%</a:t>
                </a:r>
                <a:endParaRPr lang="en-US"/>
              </a:p>
            </c:rich>
          </c:tx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22"/>
        <c:dLbl>
          <c:idx val="0"/>
          <c:layout>
            <c:manualLayout>
              <c:x val="-1.7338198578836183E-2"/>
              <c:y val="7.4800785037005511E-3"/>
            </c:manualLayout>
          </c:layout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  <c:pivotFmt>
        <c:idx val="23"/>
        <c:spPr>
          <a:solidFill>
            <a:srgbClr val="AAE8B0"/>
          </a:solidFill>
        </c:spPr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separator>
</c:separator>
        </c:dLbl>
      </c:pivotFmt>
      <c:pivotFmt>
        <c:idx val="25"/>
        <c:spPr>
          <a:solidFill>
            <a:schemeClr val="tx1"/>
          </a:solidFill>
          <a:ln w="25400">
            <a:solidFill>
              <a:schemeClr val="tx1"/>
            </a:solidFill>
          </a:ln>
        </c:spPr>
        <c:dLbl>
          <c:idx val="0"/>
          <c:numFmt formatCode="#,##0.00" sourceLinked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</c:dLbl>
      </c:pivotFmt>
    </c:pivotFmts>
    <c:plotArea>
      <c:layout>
        <c:manualLayout>
          <c:layoutTarget val="inner"/>
          <c:xMode val="edge"/>
          <c:yMode val="edge"/>
          <c:x val="0.13020834127966141"/>
          <c:y val="0.27151739601042763"/>
          <c:w val="0.4655071415929537"/>
          <c:h val="0.73076233714028993"/>
        </c:manualLayout>
      </c:layout>
      <c:pieChart>
        <c:varyColors val="1"/>
        <c:ser>
          <c:idx val="0"/>
          <c:order val="0"/>
          <c:tx>
            <c:strRef>
              <c:f>'Montant aide par Région'!$F$1</c:f>
              <c:strCache>
                <c:ptCount val="1"/>
                <c:pt idx="0">
                  <c:v>Somme de Aide Total2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</c:dPt>
          <c:dPt>
            <c:idx val="6"/>
            <c:bubble3D val="0"/>
            <c:spPr>
              <a:solidFill>
                <a:srgbClr val="AAE8B0"/>
              </a:solidFill>
            </c:spPr>
          </c:dPt>
          <c:dLbls>
            <c:dLbl>
              <c:idx val="3"/>
              <c:layout>
                <c:manualLayout>
                  <c:x val="-4.8816487609063222E-2"/>
                  <c:y val="-9.4881653306850097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2 500 €
0,04%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7338198578836183E-2"/>
                  <c:y val="7.480078503700551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'Montant aide par Région'!$E$2:$E$9</c:f>
              <c:strCache>
                <c:ptCount val="7"/>
                <c:pt idx="0">
                  <c:v>Afrique</c:v>
                </c:pt>
                <c:pt idx="1">
                  <c:v>Amérique du sud</c:v>
                </c:pt>
                <c:pt idx="2">
                  <c:v>Asie</c:v>
                </c:pt>
                <c:pt idx="3">
                  <c:v>Europe</c:v>
                </c:pt>
                <c:pt idx="4">
                  <c:v>Moyen Orient</c:v>
                </c:pt>
                <c:pt idx="5">
                  <c:v>Caraïbes</c:v>
                </c:pt>
                <c:pt idx="6">
                  <c:v>Amérique centrale</c:v>
                </c:pt>
              </c:strCache>
            </c:strRef>
          </c:cat>
          <c:val>
            <c:numRef>
              <c:f>'Montant aide par Région'!$F$2:$F$9</c:f>
              <c:numCache>
                <c:formatCode>#,##0\ "€"</c:formatCode>
                <c:ptCount val="7"/>
                <c:pt idx="0">
                  <c:v>4202246.24</c:v>
                </c:pt>
                <c:pt idx="1">
                  <c:v>542667</c:v>
                </c:pt>
                <c:pt idx="2">
                  <c:v>198547</c:v>
                </c:pt>
                <c:pt idx="3">
                  <c:v>2500</c:v>
                </c:pt>
                <c:pt idx="4">
                  <c:v>757000</c:v>
                </c:pt>
                <c:pt idx="5">
                  <c:v>440237</c:v>
                </c:pt>
                <c:pt idx="6">
                  <c:v>92415</c:v>
                </c:pt>
              </c:numCache>
            </c:numRef>
          </c:val>
        </c:ser>
        <c:ser>
          <c:idx val="1"/>
          <c:order val="1"/>
          <c:tx>
            <c:strRef>
              <c:f>'Montant aide par Région'!$G$1</c:f>
              <c:strCache>
                <c:ptCount val="1"/>
                <c:pt idx="0">
                  <c:v>Somme de Aide Total</c:v>
                </c:pt>
              </c:strCache>
            </c:strRef>
          </c:tx>
          <c:dPt>
            <c:idx val="3"/>
            <c:bubble3D val="0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</c:spPr>
          </c:dPt>
          <c:dPt>
            <c:idx val="4"/>
            <c:bubble3D val="0"/>
          </c:dPt>
          <c:dLbls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'Montant aide par Région'!$E$2:$E$9</c:f>
              <c:strCache>
                <c:ptCount val="7"/>
                <c:pt idx="0">
                  <c:v>Afrique</c:v>
                </c:pt>
                <c:pt idx="1">
                  <c:v>Amérique du sud</c:v>
                </c:pt>
                <c:pt idx="2">
                  <c:v>Asie</c:v>
                </c:pt>
                <c:pt idx="3">
                  <c:v>Europe</c:v>
                </c:pt>
                <c:pt idx="4">
                  <c:v>Moyen Orient</c:v>
                </c:pt>
                <c:pt idx="5">
                  <c:v>Caraïbes</c:v>
                </c:pt>
                <c:pt idx="6">
                  <c:v>Amérique centrale</c:v>
                </c:pt>
              </c:strCache>
            </c:strRef>
          </c:cat>
          <c:val>
            <c:numRef>
              <c:f>'Montant aide par Région'!$G$2:$G$9</c:f>
              <c:numCache>
                <c:formatCode>0%</c:formatCode>
                <c:ptCount val="7"/>
                <c:pt idx="0">
                  <c:v>0.67391076902498348</c:v>
                </c:pt>
                <c:pt idx="1">
                  <c:v>8.7027059912243673E-2</c:v>
                </c:pt>
                <c:pt idx="2">
                  <c:v>3.1840818889662066E-2</c:v>
                </c:pt>
                <c:pt idx="3">
                  <c:v>4.009229412892422E-4</c:v>
                </c:pt>
                <c:pt idx="4">
                  <c:v>0.12139946662238253</c:v>
                </c:pt>
                <c:pt idx="5">
                  <c:v>7.0600445161740841E-2</c:v>
                </c:pt>
                <c:pt idx="6">
                  <c:v>1.4820517447698127E-2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16043293121099"/>
          <c:y val="0.28263105625310347"/>
          <c:w val="0.26301551326668082"/>
          <c:h val="0.56235196071069027"/>
        </c:manualLayout>
      </c:layout>
      <c:overlay val="0"/>
      <c:txPr>
        <a:bodyPr/>
        <a:lstStyle/>
        <a:p>
          <a:pPr>
            <a:defRPr sz="1200">
              <a:solidFill>
                <a:srgbClr val="559094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[Copie de graphiqueL330-International_travail_V3.xlsx]% aide par pays!Tableau croisé dynamique4</c:name>
    <c:fmtId val="6"/>
  </c:pivotSource>
  <c:chart>
    <c:title>
      <c:tx>
        <c:rich>
          <a:bodyPr/>
          <a:lstStyle/>
          <a:p>
            <a:pPr>
              <a:defRPr sz="1700"/>
            </a:pPr>
            <a:r>
              <a:rPr lang="en-US" sz="1700" dirty="0" err="1">
                <a:solidFill>
                  <a:srgbClr val="559094"/>
                </a:solidFill>
              </a:rPr>
              <a:t>Répartition</a:t>
            </a:r>
            <a:r>
              <a:rPr lang="en-US" sz="1700" dirty="0">
                <a:solidFill>
                  <a:srgbClr val="559094"/>
                </a:solidFill>
              </a:rPr>
              <a:t> des </a:t>
            </a:r>
            <a:r>
              <a:rPr lang="en-US" sz="1700" dirty="0" err="1">
                <a:solidFill>
                  <a:srgbClr val="559094"/>
                </a:solidFill>
              </a:rPr>
              <a:t>montants</a:t>
            </a:r>
            <a:r>
              <a:rPr lang="en-US" sz="1700" dirty="0">
                <a:solidFill>
                  <a:srgbClr val="559094"/>
                </a:solidFill>
              </a:rPr>
              <a:t> </a:t>
            </a:r>
            <a:r>
              <a:rPr lang="en-US" sz="1700" dirty="0" err="1">
                <a:solidFill>
                  <a:srgbClr val="559094"/>
                </a:solidFill>
              </a:rPr>
              <a:t>d'aides</a:t>
            </a:r>
            <a:r>
              <a:rPr lang="en-US" sz="1700" dirty="0">
                <a:solidFill>
                  <a:srgbClr val="559094"/>
                </a:solidFill>
              </a:rPr>
              <a:t> </a:t>
            </a:r>
            <a:r>
              <a:rPr lang="en-US" sz="1700" baseline="0" dirty="0">
                <a:solidFill>
                  <a:srgbClr val="559094"/>
                </a:solidFill>
              </a:rPr>
              <a:t>par </a:t>
            </a:r>
            <a:r>
              <a:rPr lang="en-US" sz="1700" baseline="0" dirty="0" smtClean="0">
                <a:solidFill>
                  <a:srgbClr val="559094"/>
                </a:solidFill>
              </a:rPr>
              <a:t>pays</a:t>
            </a:r>
            <a:endParaRPr lang="en-US" sz="1700" dirty="0">
              <a:solidFill>
                <a:srgbClr val="559094"/>
              </a:solidFill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chemeClr val="bg1">
              <a:lumMod val="50000"/>
            </a:schemeClr>
          </a:solidFill>
        </c:spPr>
      </c:pivotFmt>
      <c:pivotFmt>
        <c:idx val="2"/>
        <c:spPr>
          <a:solidFill>
            <a:srgbClr val="163C46"/>
          </a:solidFill>
        </c:spPr>
      </c:pivotFmt>
      <c:pivotFmt>
        <c:idx val="3"/>
        <c:spPr>
          <a:solidFill>
            <a:schemeClr val="accent3">
              <a:lumMod val="50000"/>
            </a:schemeClr>
          </a:solidFill>
        </c:spPr>
      </c:pivotFmt>
      <c:pivotFmt>
        <c:idx val="4"/>
        <c:spPr>
          <a:solidFill>
            <a:srgbClr val="CD9AF8"/>
          </a:solidFill>
        </c:spP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bg1">
              <a:lumMod val="50000"/>
            </a:schemeClr>
          </a:solidFill>
        </c:spPr>
      </c:pivotFmt>
      <c:pivotFmt>
        <c:idx val="7"/>
        <c:spPr>
          <a:solidFill>
            <a:srgbClr val="163C46"/>
          </a:solidFill>
        </c:spPr>
      </c:pivotFmt>
      <c:pivotFmt>
        <c:idx val="8"/>
        <c:spPr>
          <a:solidFill>
            <a:schemeClr val="accent3">
              <a:lumMod val="50000"/>
            </a:schemeClr>
          </a:solidFill>
        </c:spPr>
      </c:pivotFmt>
      <c:pivotFmt>
        <c:idx val="9"/>
        <c:spPr>
          <a:solidFill>
            <a:srgbClr val="CD9AF8"/>
          </a:solidFill>
        </c:spPr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spPr>
          <a:solidFill>
            <a:schemeClr val="bg1">
              <a:lumMod val="50000"/>
            </a:schemeClr>
          </a:solidFill>
        </c:spPr>
      </c:pivotFmt>
      <c:pivotFmt>
        <c:idx val="12"/>
        <c:spPr>
          <a:solidFill>
            <a:srgbClr val="163C46"/>
          </a:solidFill>
        </c:spPr>
      </c:pivotFmt>
      <c:pivotFmt>
        <c:idx val="13"/>
        <c:spPr>
          <a:solidFill>
            <a:schemeClr val="accent3">
              <a:lumMod val="50000"/>
            </a:schemeClr>
          </a:solidFill>
        </c:spPr>
      </c:pivotFmt>
      <c:pivotFmt>
        <c:idx val="14"/>
        <c:spPr>
          <a:solidFill>
            <a:srgbClr val="CD9AF8"/>
          </a:solidFill>
        </c:spPr>
      </c:pivotFmt>
    </c:pivotFmts>
    <c:plotArea>
      <c:layout/>
      <c:pieChart>
        <c:varyColors val="1"/>
        <c:ser>
          <c:idx val="0"/>
          <c:order val="0"/>
          <c:tx>
            <c:strRef>
              <c:f>'% aide par pays'!$B$3</c:f>
              <c:strCache>
                <c:ptCount val="1"/>
                <c:pt idx="0">
                  <c:v>Total</c:v>
                </c:pt>
              </c:strCache>
            </c:strRef>
          </c:tx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bubble3D val="0"/>
            <c:spPr>
              <a:solidFill>
                <a:srgbClr val="163C46"/>
              </a:solidFill>
            </c:spPr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bubble3D val="0"/>
            <c:spPr>
              <a:solidFill>
                <a:srgbClr val="CD9AF8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'% aide par pays'!$A$4:$A$18</c:f>
              <c:strCache>
                <c:ptCount val="14"/>
                <c:pt idx="0">
                  <c:v>Autres pays</c:v>
                </c:pt>
                <c:pt idx="1">
                  <c:v>BENIN</c:v>
                </c:pt>
                <c:pt idx="2">
                  <c:v>BURKINA FASO</c:v>
                </c:pt>
                <c:pt idx="3">
                  <c:v>CAMEROUN</c:v>
                </c:pt>
                <c:pt idx="4">
                  <c:v>COLOMBIE</c:v>
                </c:pt>
                <c:pt idx="5">
                  <c:v>CUBA</c:v>
                </c:pt>
                <c:pt idx="6">
                  <c:v>EQUATEUR</c:v>
                </c:pt>
                <c:pt idx="7">
                  <c:v>HAITI</c:v>
                </c:pt>
                <c:pt idx="8">
                  <c:v>MADAGASCAR</c:v>
                </c:pt>
                <c:pt idx="9">
                  <c:v>MALI</c:v>
                </c:pt>
                <c:pt idx="10">
                  <c:v>MAROC</c:v>
                </c:pt>
                <c:pt idx="11">
                  <c:v>SENEGAL</c:v>
                </c:pt>
                <c:pt idx="12">
                  <c:v>TERRITOIRES PALESTINIENS</c:v>
                </c:pt>
                <c:pt idx="13">
                  <c:v>TOGO</c:v>
                </c:pt>
              </c:strCache>
            </c:strRef>
          </c:cat>
          <c:val>
            <c:numRef>
              <c:f>'% aide par pays'!$B$4:$B$18</c:f>
              <c:numCache>
                <c:formatCode>0%</c:formatCode>
                <c:ptCount val="14"/>
                <c:pt idx="0">
                  <c:v>0.13419425993986495</c:v>
                </c:pt>
                <c:pt idx="1">
                  <c:v>5.2952853326308912E-2</c:v>
                </c:pt>
                <c:pt idx="2">
                  <c:v>0.14143950275122938</c:v>
                </c:pt>
                <c:pt idx="3">
                  <c:v>4.0549502982936761E-2</c:v>
                </c:pt>
                <c:pt idx="4">
                  <c:v>2.5361321077048003E-2</c:v>
                </c:pt>
                <c:pt idx="5">
                  <c:v>2.4904817297661138E-2</c:v>
                </c:pt>
                <c:pt idx="6">
                  <c:v>5.547788985604251E-2</c:v>
                </c:pt>
                <c:pt idx="7">
                  <c:v>4.4876382121066247E-2</c:v>
                </c:pt>
                <c:pt idx="8">
                  <c:v>6.6869719759082277E-2</c:v>
                </c:pt>
                <c:pt idx="9">
                  <c:v>3.020031661643862E-2</c:v>
                </c:pt>
                <c:pt idx="10">
                  <c:v>3.7205850561313078E-2</c:v>
                </c:pt>
                <c:pt idx="11">
                  <c:v>0.15453176009492561</c:v>
                </c:pt>
                <c:pt idx="12">
                  <c:v>0.11285787879286362</c:v>
                </c:pt>
                <c:pt idx="13">
                  <c:v>7.8577944823218754E-2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40497454596702"/>
          <c:y val="0.17846566659537696"/>
          <c:w val="0.33941693529919498"/>
          <c:h val="0.77745286501269173"/>
        </c:manualLayout>
      </c:layout>
      <c:overlay val="0"/>
      <c:txPr>
        <a:bodyPr/>
        <a:lstStyle/>
        <a:p>
          <a:pPr>
            <a:defRPr sz="900">
              <a:solidFill>
                <a:srgbClr val="559094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FC777-AAE1-4CE8-80C8-52FEA791EFD6}" type="doc">
      <dgm:prSet loTypeId="urn:microsoft.com/office/officeart/2005/8/layout/radial4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C2E9ACE1-A78F-4C07-A7E4-8D0F0E814D68}">
      <dgm:prSet phldrT="[Texte]" custT="1"/>
      <dgm:spPr/>
      <dgm:t>
        <a:bodyPr/>
        <a:lstStyle/>
        <a:p>
          <a:r>
            <a:rPr lang="fr-FR" sz="2200" b="1" dirty="0" smtClean="0">
              <a:solidFill>
                <a:srgbClr val="559094"/>
              </a:solidFill>
            </a:rPr>
            <a:t>Appel à projets </a:t>
          </a:r>
        </a:p>
        <a:p>
          <a:r>
            <a:rPr lang="fr-FR" sz="1800" dirty="0" smtClean="0"/>
            <a:t>« Accès à l’eau dans les pays du Sud »</a:t>
          </a:r>
        </a:p>
        <a:p>
          <a:r>
            <a:rPr lang="fr-FR" sz="1600" dirty="0" smtClean="0">
              <a:solidFill>
                <a:srgbClr val="559094"/>
              </a:solidFill>
            </a:rPr>
            <a:t>Octobre 2020-Mars 2021</a:t>
          </a:r>
          <a:endParaRPr lang="fr-FR" sz="1600" dirty="0">
            <a:solidFill>
              <a:srgbClr val="559094"/>
            </a:solidFill>
          </a:endParaRPr>
        </a:p>
      </dgm:t>
    </dgm:pt>
    <dgm:pt modelId="{9095E107-E4F2-4103-82F2-7AD4D01F7240}" type="parTrans" cxnId="{56153541-B4C8-4A66-9334-06E9474D2AD9}">
      <dgm:prSet/>
      <dgm:spPr/>
      <dgm:t>
        <a:bodyPr/>
        <a:lstStyle/>
        <a:p>
          <a:endParaRPr lang="fr-FR"/>
        </a:p>
      </dgm:t>
    </dgm:pt>
    <dgm:pt modelId="{B1C1ECC4-082A-4185-B068-9B31199AD922}" type="sibTrans" cxnId="{56153541-B4C8-4A66-9334-06E9474D2AD9}">
      <dgm:prSet/>
      <dgm:spPr/>
      <dgm:t>
        <a:bodyPr/>
        <a:lstStyle/>
        <a:p>
          <a:endParaRPr lang="fr-FR"/>
        </a:p>
      </dgm:t>
    </dgm:pt>
    <dgm:pt modelId="{BCD7634B-DE6F-4123-AFAD-235BA88A7BCC}">
      <dgm:prSet phldrT="[Texte]" custT="1"/>
      <dgm:spPr/>
      <dgm:t>
        <a:bodyPr/>
        <a:lstStyle/>
        <a:p>
          <a:r>
            <a:rPr lang="fr-FR" sz="1600" dirty="0" smtClean="0"/>
            <a:t>Collectivités « nouvellement » impliquées dans la Solidarité Internationale</a:t>
          </a:r>
          <a:endParaRPr lang="fr-FR" sz="1600" dirty="0"/>
        </a:p>
      </dgm:t>
    </dgm:pt>
    <dgm:pt modelId="{A9046316-3279-4D4C-B905-156AA4208E35}" type="parTrans" cxnId="{AEEBAB25-0AF7-401A-A1EC-BF22EA8CDE79}">
      <dgm:prSet/>
      <dgm:spPr/>
      <dgm:t>
        <a:bodyPr/>
        <a:lstStyle/>
        <a:p>
          <a:endParaRPr lang="fr-FR"/>
        </a:p>
      </dgm:t>
    </dgm:pt>
    <dgm:pt modelId="{78A82D09-D789-4ABD-A1A3-8002B782AF8D}" type="sibTrans" cxnId="{AEEBAB25-0AF7-401A-A1EC-BF22EA8CDE79}">
      <dgm:prSet/>
      <dgm:spPr/>
      <dgm:t>
        <a:bodyPr/>
        <a:lstStyle/>
        <a:p>
          <a:endParaRPr lang="fr-FR"/>
        </a:p>
      </dgm:t>
    </dgm:pt>
    <dgm:pt modelId="{4FD843C4-AE6D-4A27-AFBE-2604E9AE09AD}">
      <dgm:prSet phldrT="[Texte]" custT="1"/>
      <dgm:spPr/>
      <dgm:t>
        <a:bodyPr/>
        <a:lstStyle/>
        <a:p>
          <a:r>
            <a:rPr lang="fr-FR" sz="1600" dirty="0" smtClean="0"/>
            <a:t>Taux d’aide max bonifié :</a:t>
          </a:r>
        </a:p>
        <a:p>
          <a:r>
            <a:rPr lang="fr-FR" sz="1600" b="1" dirty="0" smtClean="0">
              <a:solidFill>
                <a:srgbClr val="559094"/>
              </a:solidFill>
            </a:rPr>
            <a:t>85 %</a:t>
          </a:r>
          <a:r>
            <a:rPr lang="fr-FR" sz="1600" dirty="0" smtClean="0">
              <a:solidFill>
                <a:srgbClr val="559094"/>
              </a:solidFill>
            </a:rPr>
            <a:t> (coll.)</a:t>
          </a:r>
        </a:p>
        <a:p>
          <a:r>
            <a:rPr lang="fr-FR" sz="1600" b="1" dirty="0" smtClean="0">
              <a:solidFill>
                <a:srgbClr val="559094"/>
              </a:solidFill>
            </a:rPr>
            <a:t>55 %</a:t>
          </a:r>
          <a:r>
            <a:rPr lang="fr-FR" sz="1600" dirty="0" smtClean="0">
              <a:solidFill>
                <a:srgbClr val="559094"/>
              </a:solidFill>
            </a:rPr>
            <a:t> (ONG, Asso.)</a:t>
          </a:r>
          <a:endParaRPr lang="fr-FR" sz="1600" dirty="0">
            <a:solidFill>
              <a:srgbClr val="559094"/>
            </a:solidFill>
          </a:endParaRPr>
        </a:p>
      </dgm:t>
    </dgm:pt>
    <dgm:pt modelId="{E00257F8-9D22-4427-B577-537ADB1FB3C4}" type="parTrans" cxnId="{5C0A2D47-9FAD-464F-9E5D-4D1EC05528DF}">
      <dgm:prSet/>
      <dgm:spPr/>
      <dgm:t>
        <a:bodyPr/>
        <a:lstStyle/>
        <a:p>
          <a:endParaRPr lang="fr-FR"/>
        </a:p>
      </dgm:t>
    </dgm:pt>
    <dgm:pt modelId="{B83F4FDD-6C09-4FCE-9B57-B0C0B9CECFA7}" type="sibTrans" cxnId="{5C0A2D47-9FAD-464F-9E5D-4D1EC05528DF}">
      <dgm:prSet/>
      <dgm:spPr/>
      <dgm:t>
        <a:bodyPr/>
        <a:lstStyle/>
        <a:p>
          <a:endParaRPr lang="fr-FR"/>
        </a:p>
      </dgm:t>
    </dgm:pt>
    <dgm:pt modelId="{4570F556-DB5F-455C-93F8-15589D8073B8}">
      <dgm:prSet phldrT="[Texte]" custT="1"/>
      <dgm:spPr/>
      <dgm:t>
        <a:bodyPr/>
        <a:lstStyle/>
        <a:p>
          <a:r>
            <a:rPr lang="fr-FR" sz="2200" b="1" dirty="0" smtClean="0">
              <a:solidFill>
                <a:srgbClr val="559094"/>
              </a:solidFill>
            </a:rPr>
            <a:t>0,5 M€</a:t>
          </a:r>
        </a:p>
        <a:p>
          <a:r>
            <a:rPr lang="fr-FR" sz="1600" dirty="0" smtClean="0"/>
            <a:t>(0,1 M€ max par projet)</a:t>
          </a:r>
          <a:endParaRPr lang="fr-FR" sz="1600" dirty="0"/>
        </a:p>
      </dgm:t>
    </dgm:pt>
    <dgm:pt modelId="{7C76A5B8-876E-48CC-87EB-ED1866C8E364}" type="parTrans" cxnId="{6DAF4576-543B-4B3D-83AC-517AD5B46C29}">
      <dgm:prSet/>
      <dgm:spPr/>
      <dgm:t>
        <a:bodyPr/>
        <a:lstStyle/>
        <a:p>
          <a:endParaRPr lang="fr-FR"/>
        </a:p>
      </dgm:t>
    </dgm:pt>
    <dgm:pt modelId="{4102A117-02CD-4D82-9926-1994BB33EAD0}" type="sibTrans" cxnId="{6DAF4576-543B-4B3D-83AC-517AD5B46C29}">
      <dgm:prSet/>
      <dgm:spPr/>
      <dgm:t>
        <a:bodyPr/>
        <a:lstStyle/>
        <a:p>
          <a:endParaRPr lang="fr-FR"/>
        </a:p>
      </dgm:t>
    </dgm:pt>
    <dgm:pt modelId="{A2CB940E-BA92-4F57-A319-52798DE5B92B}" type="pres">
      <dgm:prSet presAssocID="{306FC777-AAE1-4CE8-80C8-52FEA791EF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F046F5-FF54-4515-BCE3-0FB194FC802B}" type="pres">
      <dgm:prSet presAssocID="{C2E9ACE1-A78F-4C07-A7E4-8D0F0E814D68}" presName="centerShape" presStyleLbl="node0" presStyleIdx="0" presStyleCnt="1" custScaleX="177865" custScaleY="69464" custLinFactNeighborX="-1147" custLinFactNeighborY="-1342"/>
      <dgm:spPr/>
      <dgm:t>
        <a:bodyPr/>
        <a:lstStyle/>
        <a:p>
          <a:endParaRPr lang="fr-FR"/>
        </a:p>
      </dgm:t>
    </dgm:pt>
    <dgm:pt modelId="{D1EB5B59-1500-41AD-86BF-C1CB56473C25}" type="pres">
      <dgm:prSet presAssocID="{A9046316-3279-4D4C-B905-156AA4208E35}" presName="parTrans" presStyleLbl="bgSibTrans2D1" presStyleIdx="0" presStyleCnt="3" custAng="183190" custScaleX="61467" custScaleY="40601" custLinFactNeighborX="832" custLinFactNeighborY="64604"/>
      <dgm:spPr/>
      <dgm:t>
        <a:bodyPr/>
        <a:lstStyle/>
        <a:p>
          <a:endParaRPr lang="fr-FR"/>
        </a:p>
      </dgm:t>
    </dgm:pt>
    <dgm:pt modelId="{D74D0D75-3C9F-4E9C-ACD4-B29862E92C33}" type="pres">
      <dgm:prSet presAssocID="{BCD7634B-DE6F-4123-AFAD-235BA88A7BCC}" presName="node" presStyleLbl="node1" presStyleIdx="0" presStyleCnt="3" custScaleX="81925" custScaleY="74727" custRadScaleRad="83618" custRadScaleInc="843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82CFCF-C9FC-4D64-8736-AD6076773B34}" type="pres">
      <dgm:prSet presAssocID="{E00257F8-9D22-4427-B577-537ADB1FB3C4}" presName="parTrans" presStyleLbl="bgSibTrans2D1" presStyleIdx="1" presStyleCnt="3" custScaleX="59360" custScaleY="39538" custLinFactNeighborX="849" custLinFactNeighborY="81440"/>
      <dgm:spPr/>
      <dgm:t>
        <a:bodyPr/>
        <a:lstStyle/>
        <a:p>
          <a:endParaRPr lang="fr-FR"/>
        </a:p>
      </dgm:t>
    </dgm:pt>
    <dgm:pt modelId="{3D6DE6FE-C3BF-403B-BFF6-E06E123BBE9A}" type="pres">
      <dgm:prSet presAssocID="{4FD843C4-AE6D-4A27-AFBE-2604E9AE09AD}" presName="node" presStyleLbl="node1" presStyleIdx="1" presStyleCnt="3" custScaleX="73254" custScaleY="73995" custRadScaleRad="120619" custRadScaleInc="85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E7A759-F175-41C6-B214-47CD83F4F19F}" type="pres">
      <dgm:prSet presAssocID="{7C76A5B8-876E-48CC-87EB-ED1866C8E364}" presName="parTrans" presStyleLbl="bgSibTrans2D1" presStyleIdx="2" presStyleCnt="3" custScaleX="58972" custScaleY="35762" custLinFactNeighborX="12821" custLinFactNeighborY="50554"/>
      <dgm:spPr/>
      <dgm:t>
        <a:bodyPr/>
        <a:lstStyle/>
        <a:p>
          <a:endParaRPr lang="fr-FR"/>
        </a:p>
      </dgm:t>
    </dgm:pt>
    <dgm:pt modelId="{BEB658FC-EBD3-481B-ACF2-1537F0416B6A}" type="pres">
      <dgm:prSet presAssocID="{4570F556-DB5F-455C-93F8-15589D8073B8}" presName="node" presStyleLbl="node1" presStyleIdx="2" presStyleCnt="3" custScaleX="60139" custScaleY="78534" custRadScaleRad="114947" custRadScaleInc="-1723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153541-B4C8-4A66-9334-06E9474D2AD9}" srcId="{306FC777-AAE1-4CE8-80C8-52FEA791EFD6}" destId="{C2E9ACE1-A78F-4C07-A7E4-8D0F0E814D68}" srcOrd="0" destOrd="0" parTransId="{9095E107-E4F2-4103-82F2-7AD4D01F7240}" sibTransId="{B1C1ECC4-082A-4185-B068-9B31199AD922}"/>
    <dgm:cxn modelId="{ACC1F0B8-8719-40FB-B90C-8118E16EBDBC}" type="presOf" srcId="{306FC777-AAE1-4CE8-80C8-52FEA791EFD6}" destId="{A2CB940E-BA92-4F57-A319-52798DE5B92B}" srcOrd="0" destOrd="0" presId="urn:microsoft.com/office/officeart/2005/8/layout/radial4"/>
    <dgm:cxn modelId="{2E84163D-FD9B-48AF-902D-430F2E8B97CB}" type="presOf" srcId="{BCD7634B-DE6F-4123-AFAD-235BA88A7BCC}" destId="{D74D0D75-3C9F-4E9C-ACD4-B29862E92C33}" srcOrd="0" destOrd="0" presId="urn:microsoft.com/office/officeart/2005/8/layout/radial4"/>
    <dgm:cxn modelId="{6BDDA63D-FBF6-423B-9530-D2ED88D53334}" type="presOf" srcId="{C2E9ACE1-A78F-4C07-A7E4-8D0F0E814D68}" destId="{4FF046F5-FF54-4515-BCE3-0FB194FC802B}" srcOrd="0" destOrd="0" presId="urn:microsoft.com/office/officeart/2005/8/layout/radial4"/>
    <dgm:cxn modelId="{64BFE6D3-2954-4F2C-8A13-DFBF8694207F}" type="presOf" srcId="{E00257F8-9D22-4427-B577-537ADB1FB3C4}" destId="{FF82CFCF-C9FC-4D64-8736-AD6076773B34}" srcOrd="0" destOrd="0" presId="urn:microsoft.com/office/officeart/2005/8/layout/radial4"/>
    <dgm:cxn modelId="{5C0A2D47-9FAD-464F-9E5D-4D1EC05528DF}" srcId="{C2E9ACE1-A78F-4C07-A7E4-8D0F0E814D68}" destId="{4FD843C4-AE6D-4A27-AFBE-2604E9AE09AD}" srcOrd="1" destOrd="0" parTransId="{E00257F8-9D22-4427-B577-537ADB1FB3C4}" sibTransId="{B83F4FDD-6C09-4FCE-9B57-B0C0B9CECFA7}"/>
    <dgm:cxn modelId="{AEEBAB25-0AF7-401A-A1EC-BF22EA8CDE79}" srcId="{C2E9ACE1-A78F-4C07-A7E4-8D0F0E814D68}" destId="{BCD7634B-DE6F-4123-AFAD-235BA88A7BCC}" srcOrd="0" destOrd="0" parTransId="{A9046316-3279-4D4C-B905-156AA4208E35}" sibTransId="{78A82D09-D789-4ABD-A1A3-8002B782AF8D}"/>
    <dgm:cxn modelId="{CC841F99-4019-4B15-BF71-DCCB8A2E1C68}" type="presOf" srcId="{4570F556-DB5F-455C-93F8-15589D8073B8}" destId="{BEB658FC-EBD3-481B-ACF2-1537F0416B6A}" srcOrd="0" destOrd="0" presId="urn:microsoft.com/office/officeart/2005/8/layout/radial4"/>
    <dgm:cxn modelId="{6DAF4576-543B-4B3D-83AC-517AD5B46C29}" srcId="{C2E9ACE1-A78F-4C07-A7E4-8D0F0E814D68}" destId="{4570F556-DB5F-455C-93F8-15589D8073B8}" srcOrd="2" destOrd="0" parTransId="{7C76A5B8-876E-48CC-87EB-ED1866C8E364}" sibTransId="{4102A117-02CD-4D82-9926-1994BB33EAD0}"/>
    <dgm:cxn modelId="{15707976-38B7-42A0-89A5-8385006767E5}" type="presOf" srcId="{7C76A5B8-876E-48CC-87EB-ED1866C8E364}" destId="{BCE7A759-F175-41C6-B214-47CD83F4F19F}" srcOrd="0" destOrd="0" presId="urn:microsoft.com/office/officeart/2005/8/layout/radial4"/>
    <dgm:cxn modelId="{BF774896-0116-452D-AE15-21DF1D709212}" type="presOf" srcId="{4FD843C4-AE6D-4A27-AFBE-2604E9AE09AD}" destId="{3D6DE6FE-C3BF-403B-BFF6-E06E123BBE9A}" srcOrd="0" destOrd="0" presId="urn:microsoft.com/office/officeart/2005/8/layout/radial4"/>
    <dgm:cxn modelId="{606FDDCA-FAC1-4531-9C3F-D8D80C07A1ED}" type="presOf" srcId="{A9046316-3279-4D4C-B905-156AA4208E35}" destId="{D1EB5B59-1500-41AD-86BF-C1CB56473C25}" srcOrd="0" destOrd="0" presId="urn:microsoft.com/office/officeart/2005/8/layout/radial4"/>
    <dgm:cxn modelId="{E16957C3-AAB5-4C30-B196-5B51977CEDB1}" type="presParOf" srcId="{A2CB940E-BA92-4F57-A319-52798DE5B92B}" destId="{4FF046F5-FF54-4515-BCE3-0FB194FC802B}" srcOrd="0" destOrd="0" presId="urn:microsoft.com/office/officeart/2005/8/layout/radial4"/>
    <dgm:cxn modelId="{6AD28E63-8C19-4F15-9A76-99A702379AAF}" type="presParOf" srcId="{A2CB940E-BA92-4F57-A319-52798DE5B92B}" destId="{D1EB5B59-1500-41AD-86BF-C1CB56473C25}" srcOrd="1" destOrd="0" presId="urn:microsoft.com/office/officeart/2005/8/layout/radial4"/>
    <dgm:cxn modelId="{FB9D022B-FDF7-4860-B52E-4AFFF4568BD7}" type="presParOf" srcId="{A2CB940E-BA92-4F57-A319-52798DE5B92B}" destId="{D74D0D75-3C9F-4E9C-ACD4-B29862E92C33}" srcOrd="2" destOrd="0" presId="urn:microsoft.com/office/officeart/2005/8/layout/radial4"/>
    <dgm:cxn modelId="{89899EE0-585F-4494-9462-DBC2F99F9F65}" type="presParOf" srcId="{A2CB940E-BA92-4F57-A319-52798DE5B92B}" destId="{FF82CFCF-C9FC-4D64-8736-AD6076773B34}" srcOrd="3" destOrd="0" presId="urn:microsoft.com/office/officeart/2005/8/layout/radial4"/>
    <dgm:cxn modelId="{503709C4-3E3B-414D-87A2-78037CD66879}" type="presParOf" srcId="{A2CB940E-BA92-4F57-A319-52798DE5B92B}" destId="{3D6DE6FE-C3BF-403B-BFF6-E06E123BBE9A}" srcOrd="4" destOrd="0" presId="urn:microsoft.com/office/officeart/2005/8/layout/radial4"/>
    <dgm:cxn modelId="{E469F535-75CC-4C81-A30A-2E71A931F890}" type="presParOf" srcId="{A2CB940E-BA92-4F57-A319-52798DE5B92B}" destId="{BCE7A759-F175-41C6-B214-47CD83F4F19F}" srcOrd="5" destOrd="0" presId="urn:microsoft.com/office/officeart/2005/8/layout/radial4"/>
    <dgm:cxn modelId="{73E76AFC-54F6-43A8-9A2C-118870B5A690}" type="presParOf" srcId="{A2CB940E-BA92-4F57-A319-52798DE5B92B}" destId="{BEB658FC-EBD3-481B-ACF2-1537F0416B6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046F5-FF54-4515-BCE3-0FB194FC802B}">
      <dsp:nvSpPr>
        <dsp:cNvPr id="0" name=""/>
        <dsp:cNvSpPr/>
      </dsp:nvSpPr>
      <dsp:spPr>
        <a:xfrm>
          <a:off x="1994395" y="3375151"/>
          <a:ext cx="4233151" cy="1653229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rgbClr val="559094"/>
              </a:solidFill>
            </a:rPr>
            <a:t>Appel à projets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« Accès à l’eau dans les pays du Sud 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559094"/>
              </a:solidFill>
            </a:rPr>
            <a:t>Octobre 2020-Mars 2021</a:t>
          </a:r>
          <a:endParaRPr lang="fr-FR" sz="1600" kern="1200" dirty="0">
            <a:solidFill>
              <a:srgbClr val="559094"/>
            </a:solidFill>
          </a:endParaRPr>
        </a:p>
      </dsp:txBody>
      <dsp:txXfrm>
        <a:off x="2614326" y="3617261"/>
        <a:ext cx="2993289" cy="1169009"/>
      </dsp:txXfrm>
    </dsp:sp>
    <dsp:sp modelId="{D1EB5B59-1500-41AD-86BF-C1CB56473C25}">
      <dsp:nvSpPr>
        <dsp:cNvPr id="0" name=""/>
        <dsp:cNvSpPr/>
      </dsp:nvSpPr>
      <dsp:spPr>
        <a:xfrm rot="16207823">
          <a:off x="3494649" y="2698471"/>
          <a:ext cx="1077625" cy="2753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D0D75-3C9F-4E9C-ACD4-B29862E92C33}">
      <dsp:nvSpPr>
        <dsp:cNvPr id="0" name=""/>
        <dsp:cNvSpPr/>
      </dsp:nvSpPr>
      <dsp:spPr>
        <a:xfrm>
          <a:off x="3048023" y="846690"/>
          <a:ext cx="1852308" cy="135165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Collectivités « nouvellement » impliquées dans la Solidarité Internationale</a:t>
          </a:r>
          <a:endParaRPr lang="fr-FR" sz="1600" kern="1200" dirty="0"/>
        </a:p>
      </dsp:txBody>
      <dsp:txXfrm>
        <a:off x="3087611" y="886278"/>
        <a:ext cx="1773132" cy="1272474"/>
      </dsp:txXfrm>
    </dsp:sp>
    <dsp:sp modelId="{FF82CFCF-C9FC-4D64-8736-AD6076773B34}">
      <dsp:nvSpPr>
        <dsp:cNvPr id="0" name=""/>
        <dsp:cNvSpPr/>
      </dsp:nvSpPr>
      <dsp:spPr>
        <a:xfrm rot="19360660">
          <a:off x="5487135" y="2989968"/>
          <a:ext cx="1568733" cy="26818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9936"/>
            <a:satOff val="-7587"/>
            <a:lumOff val="175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DE6FE-C3BF-403B-BFF6-E06E123BBE9A}">
      <dsp:nvSpPr>
        <dsp:cNvPr id="0" name=""/>
        <dsp:cNvSpPr/>
      </dsp:nvSpPr>
      <dsp:spPr>
        <a:xfrm>
          <a:off x="6471740" y="1101306"/>
          <a:ext cx="1656259" cy="133841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Taux d’aide max bonifié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559094"/>
              </a:solidFill>
            </a:rPr>
            <a:t>85 %</a:t>
          </a:r>
          <a:r>
            <a:rPr lang="fr-FR" sz="1600" kern="1200" dirty="0" smtClean="0">
              <a:solidFill>
                <a:srgbClr val="559094"/>
              </a:solidFill>
            </a:rPr>
            <a:t> (coll.)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559094"/>
              </a:solidFill>
            </a:rPr>
            <a:t>55 %</a:t>
          </a:r>
          <a:r>
            <a:rPr lang="fr-FR" sz="1600" kern="1200" dirty="0" smtClean="0">
              <a:solidFill>
                <a:srgbClr val="559094"/>
              </a:solidFill>
            </a:rPr>
            <a:t> (ONG, Asso.)</a:t>
          </a:r>
          <a:endParaRPr lang="fr-FR" sz="1600" kern="1200" dirty="0">
            <a:solidFill>
              <a:srgbClr val="559094"/>
            </a:solidFill>
          </a:endParaRPr>
        </a:p>
      </dsp:txBody>
      <dsp:txXfrm>
        <a:off x="6510941" y="1140507"/>
        <a:ext cx="1577857" cy="1260008"/>
      </dsp:txXfrm>
    </dsp:sp>
    <dsp:sp modelId="{BCE7A759-F175-41C6-B214-47CD83F4F19F}">
      <dsp:nvSpPr>
        <dsp:cNvPr id="0" name=""/>
        <dsp:cNvSpPr/>
      </dsp:nvSpPr>
      <dsp:spPr>
        <a:xfrm rot="13280005">
          <a:off x="1836636" y="2777144"/>
          <a:ext cx="1424883" cy="24257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2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658FC-EBD3-481B-ACF2-1537F0416B6A}">
      <dsp:nvSpPr>
        <dsp:cNvPr id="0" name=""/>
        <dsp:cNvSpPr/>
      </dsp:nvSpPr>
      <dsp:spPr>
        <a:xfrm>
          <a:off x="652293" y="1047391"/>
          <a:ext cx="1359731" cy="142051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rgbClr val="559094"/>
              </a:solidFill>
            </a:rPr>
            <a:t>0,5 M€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(0,1 M€ max par projet)</a:t>
          </a:r>
          <a:endParaRPr lang="fr-FR" sz="1600" kern="1200" dirty="0"/>
        </a:p>
      </dsp:txBody>
      <dsp:txXfrm>
        <a:off x="692118" y="1087216"/>
        <a:ext cx="1280081" cy="1340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CBAA-A692-4655-B80C-48068E7E538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8ECBF-7717-4400-924E-724D8494E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8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1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0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8ECBF-7717-4400-924E-724D8494E4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3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81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1457D2-BBD1-664E-AAD8-A9EE74BE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45" y="486329"/>
            <a:ext cx="9592733" cy="913493"/>
          </a:xfrm>
        </p:spPr>
        <p:txBody>
          <a:bodyPr/>
          <a:lstStyle>
            <a:lvl1pPr>
              <a:defRPr>
                <a:solidFill>
                  <a:srgbClr val="71BC7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91EF59-03DF-0343-BA1D-E614615CF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45" y="1879867"/>
            <a:ext cx="9592733" cy="4283866"/>
          </a:xfrm>
        </p:spPr>
        <p:txBody>
          <a:bodyPr/>
          <a:lstStyle>
            <a:lvl1pPr>
              <a:defRPr>
                <a:solidFill>
                  <a:srgbClr val="5590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1E251E2-E35E-9944-B78E-04F69730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45" y="6356350"/>
            <a:ext cx="2743200" cy="365125"/>
          </a:xfrm>
        </p:spPr>
        <p:txBody>
          <a:bodyPr/>
          <a:lstStyle/>
          <a:p>
            <a:fld id="{6B0924C1-9ABB-4346-AFB9-532689045F9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6A2C29-07FE-EB40-951A-3AA7A7FE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4806972-9755-7D49-9DBA-8ED4FDE7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435" y="6356350"/>
            <a:ext cx="1186543" cy="365125"/>
          </a:xfrm>
        </p:spPr>
        <p:txBody>
          <a:bodyPr/>
          <a:lstStyle/>
          <a:p>
            <a:fld id="{76423E31-4D72-6644-B16E-49B4E0DA1AA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xmlns="" id="{85B621FB-2DAC-F748-B3BF-4535D8EF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29333" y="15126"/>
            <a:ext cx="1862667" cy="68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6F4B3DE-DD76-7D4A-A7D8-4661B69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20952" cy="365125"/>
          </a:xfrm>
        </p:spPr>
        <p:txBody>
          <a:bodyPr/>
          <a:lstStyle/>
          <a:p>
            <a:fld id="{76423E31-4D72-6644-B16E-49B4E0DA1AA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0A0E78DF-0DA7-8C42-BE52-898C6AACD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8245" y="1879867"/>
            <a:ext cx="9592733" cy="4283866"/>
          </a:xfrm>
        </p:spPr>
        <p:txBody>
          <a:bodyPr/>
          <a:lstStyle>
            <a:lvl1pPr marL="0" indent="0">
              <a:buFontTx/>
              <a:buNone/>
              <a:defRPr sz="3500" b="1" i="0" baseline="0">
                <a:ln>
                  <a:noFill/>
                </a:ln>
                <a:solidFill>
                  <a:srgbClr val="71BC7B"/>
                </a:solidFill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fr-FR" dirty="0"/>
              <a:t>Nom Prénom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3CF10FE1-F40A-A049-857B-FD9A8586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45" y="6356350"/>
            <a:ext cx="2743200" cy="365125"/>
          </a:xfrm>
        </p:spPr>
        <p:txBody>
          <a:bodyPr/>
          <a:lstStyle/>
          <a:p>
            <a:fld id="{6B0924C1-9ABB-4346-AFB9-532689045F9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740EAADA-DFDD-7840-904D-F446D615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9FC78F4-22FE-1743-9BF5-CBF0F85C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0CFA0AC-6138-2247-81DE-932C6B80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77D7D8-EEA8-9947-B7D7-8FE505173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24C1-9ABB-4346-AFB9-532689045F9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5CCE10-4414-9345-945B-C8A5DC64E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2CFE58E-0241-684F-A139-8C253F9DF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3E31-4D72-6644-B16E-49B4E0DA1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pecherand@eau-adour-garonne.f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4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Panorama des projets aidés (2017-2020)</a:t>
            </a:r>
            <a:endParaRPr lang="fr-FR" sz="38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22263" y="2001416"/>
            <a:ext cx="8642225" cy="381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      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734600"/>
              </p:ext>
            </p:extLst>
          </p:nvPr>
        </p:nvGraphicFramePr>
        <p:xfrm>
          <a:off x="4975578" y="2001416"/>
          <a:ext cx="5273322" cy="329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548989"/>
              </p:ext>
            </p:extLst>
          </p:nvPr>
        </p:nvGraphicFramePr>
        <p:xfrm>
          <a:off x="0" y="2001416"/>
          <a:ext cx="4963584" cy="412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39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Comment contribuer ?</a:t>
            </a:r>
            <a:endParaRPr lang="fr-FR" sz="38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895350" y="1310072"/>
            <a:ext cx="8686800" cy="5059606"/>
            <a:chOff x="895350" y="1310072"/>
            <a:chExt cx="8686800" cy="505960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543300" y="1310072"/>
              <a:ext cx="2637554" cy="833822"/>
            </a:xfrm>
            <a:prstGeom prst="roundRect">
              <a:avLst/>
            </a:prstGeom>
            <a:solidFill>
              <a:srgbClr val="559094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SPEA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(Max. 1 % budget E &amp;A)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895350" y="2662622"/>
              <a:ext cx="2609850" cy="766378"/>
            </a:xfrm>
            <a:prstGeom prst="roundRect">
              <a:avLst/>
            </a:prstGeom>
            <a:solidFill>
              <a:srgbClr val="559094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Contribution à un projet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 (5 % min)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3933149" y="5234372"/>
              <a:ext cx="2113198" cy="1135306"/>
            </a:xfrm>
            <a:prstGeom prst="roundRect">
              <a:avLst/>
            </a:prstGeom>
            <a:solidFill>
              <a:srgbClr val="71BC7B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Agence de l’eau – </a:t>
              </a:r>
              <a:r>
                <a:rPr lang="fr-FR" b="1" dirty="0" err="1" smtClean="0">
                  <a:solidFill>
                    <a:schemeClr val="bg1"/>
                  </a:solidFill>
                </a:rPr>
                <a:t>pS</a:t>
              </a:r>
              <a:r>
                <a:rPr lang="fr-FR" b="1" dirty="0" smtClean="0">
                  <a:solidFill>
                    <a:schemeClr val="bg1"/>
                  </a:solidFill>
                </a:rPr>
                <a:t>-Eau - RRMA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182452" y="5043872"/>
              <a:ext cx="8399698" cy="0"/>
            </a:xfrm>
            <a:prstGeom prst="line">
              <a:avLst/>
            </a:prstGeom>
            <a:ln w="50800">
              <a:solidFill>
                <a:srgbClr val="71BC7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èche gauche 11"/>
            <p:cNvSpPr/>
            <p:nvPr/>
          </p:nvSpPr>
          <p:spPr>
            <a:xfrm rot="2781666" flipV="1">
              <a:off x="3192874" y="4134448"/>
              <a:ext cx="1568733" cy="208401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prstDash val="sysDot"/>
            </a:ln>
          </p:spPr>
          <p:style>
            <a:lnRef idx="0">
              <a:schemeClr val="accent6">
                <a:shade val="90000"/>
                <a:hueOff val="189936"/>
                <a:satOff val="-7587"/>
                <a:lumOff val="17596"/>
                <a:alphaOff val="0"/>
              </a:schemeClr>
            </a:lnRef>
            <a:fillRef idx="1">
              <a:schemeClr val="accent6">
                <a:shade val="90000"/>
                <a:hueOff val="189936"/>
                <a:satOff val="-7587"/>
                <a:lumOff val="17596"/>
                <a:alphaOff val="0"/>
              </a:schemeClr>
            </a:fillRef>
            <a:effectRef idx="0">
              <a:schemeClr val="accent6">
                <a:shade val="90000"/>
                <a:hueOff val="189936"/>
                <a:satOff val="-7587"/>
                <a:lumOff val="175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1487252" y="4006947"/>
              <a:ext cx="19795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4"/>
                  </a:solidFill>
                </a:rPr>
                <a:t>Aide à la mise en relation avec d’autres partenaires</a:t>
              </a:r>
              <a:endParaRPr lang="fr-FR" sz="1600" dirty="0">
                <a:solidFill>
                  <a:schemeClr val="accent4"/>
                </a:solidFill>
              </a:endParaRPr>
            </a:p>
          </p:txBody>
        </p:sp>
        <p:sp>
          <p:nvSpPr>
            <p:cNvPr id="14" name="Flèche à angle droit 13"/>
            <p:cNvSpPr/>
            <p:nvPr/>
          </p:nvSpPr>
          <p:spPr>
            <a:xfrm rot="10800000">
              <a:off x="2140098" y="1535614"/>
              <a:ext cx="655105" cy="842402"/>
            </a:xfrm>
            <a:prstGeom prst="bentUpArrow">
              <a:avLst/>
            </a:prstGeom>
            <a:solidFill>
              <a:srgbClr val="71BC7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460504" y="1037215"/>
            <a:ext cx="5350246" cy="4179686"/>
            <a:chOff x="4460504" y="1037215"/>
            <a:chExt cx="5350246" cy="4179686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7409098" y="1037215"/>
              <a:ext cx="2401652" cy="1379535"/>
            </a:xfrm>
            <a:prstGeom prst="roundRect">
              <a:avLst/>
            </a:prstGeom>
            <a:solidFill>
              <a:srgbClr val="559094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Porter un projet, en lien avec une ou plusieurs associations (Nord/Sud)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523398" y="3344285"/>
              <a:ext cx="2173052" cy="1135306"/>
            </a:xfrm>
            <a:prstGeom prst="roundRect">
              <a:avLst/>
            </a:prstGeom>
            <a:solidFill>
              <a:srgbClr val="559094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Le cas échéant, demande d’aide à l’Agence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lèche gauche 15"/>
            <p:cNvSpPr/>
            <p:nvPr/>
          </p:nvSpPr>
          <p:spPr>
            <a:xfrm rot="8047379" flipV="1">
              <a:off x="4860138" y="3649078"/>
              <a:ext cx="2923382" cy="212264"/>
            </a:xfrm>
            <a:prstGeom prst="leftArrow">
              <a:avLst>
                <a:gd name="adj1" fmla="val 60000"/>
                <a:gd name="adj2" fmla="val 50000"/>
              </a:avLst>
            </a:prstGeom>
            <a:ln>
              <a:prstDash val="sysDot"/>
            </a:ln>
          </p:spPr>
          <p:style>
            <a:lnRef idx="0">
              <a:schemeClr val="accent6">
                <a:shade val="90000"/>
                <a:hueOff val="189936"/>
                <a:satOff val="-7587"/>
                <a:lumOff val="17596"/>
                <a:alphaOff val="0"/>
              </a:schemeClr>
            </a:lnRef>
            <a:fillRef idx="1">
              <a:schemeClr val="accent6">
                <a:shade val="90000"/>
                <a:hueOff val="189936"/>
                <a:satOff val="-7587"/>
                <a:lumOff val="17596"/>
                <a:alphaOff val="0"/>
              </a:schemeClr>
            </a:fillRef>
            <a:effectRef idx="0">
              <a:schemeClr val="accent6">
                <a:shade val="90000"/>
                <a:hueOff val="189936"/>
                <a:satOff val="-7587"/>
                <a:lumOff val="175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oneTexte 16"/>
            <p:cNvSpPr txBox="1"/>
            <p:nvPr/>
          </p:nvSpPr>
          <p:spPr>
            <a:xfrm>
              <a:off x="4460504" y="3163346"/>
              <a:ext cx="1979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4"/>
                  </a:solidFill>
                </a:rPr>
                <a:t>Aide  au montage de projet</a:t>
              </a:r>
              <a:endParaRPr lang="fr-FR" sz="1600" dirty="0">
                <a:solidFill>
                  <a:schemeClr val="accent4"/>
                </a:solidFill>
              </a:endParaRPr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6534150" y="1612682"/>
              <a:ext cx="609600" cy="229833"/>
            </a:xfrm>
            <a:prstGeom prst="rightArrow">
              <a:avLst/>
            </a:prstGeom>
            <a:solidFill>
              <a:srgbClr val="71B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5400000">
              <a:off x="8305124" y="2770865"/>
              <a:ext cx="609600" cy="229833"/>
            </a:xfrm>
            <a:prstGeom prst="rightArrow">
              <a:avLst/>
            </a:prstGeom>
            <a:solidFill>
              <a:srgbClr val="71B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18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Appel à Projets 2020-2021</a:t>
            </a:r>
            <a:endParaRPr lang="fr-FR" sz="3800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827319284"/>
              </p:ext>
            </p:extLst>
          </p:nvPr>
        </p:nvGraphicFramePr>
        <p:xfrm>
          <a:off x="1115543" y="11726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08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Renseignements et contact</a:t>
            </a:r>
            <a:endParaRPr lang="fr-FR" sz="3800" dirty="0"/>
          </a:p>
        </p:txBody>
      </p:sp>
      <p:sp>
        <p:nvSpPr>
          <p:cNvPr id="4" name="ZoneTexte 3"/>
          <p:cNvSpPr txBox="1"/>
          <p:nvPr/>
        </p:nvSpPr>
        <p:spPr>
          <a:xfrm>
            <a:off x="488245" y="1930497"/>
            <a:ext cx="91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59094"/>
                </a:solidFill>
              </a:rPr>
              <a:t>http://www.11eme-adour-garonne.fr/aides/action-internationale-cooperation-decentralisee/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0645" y="2712160"/>
            <a:ext cx="918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hlinkClick r:id="rId3"/>
              </a:rPr>
              <a:t>eric.pecherand@eau-adour-garonne.fr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 txBox="1">
            <a:spLocks/>
          </p:cNvSpPr>
          <p:nvPr/>
        </p:nvSpPr>
        <p:spPr>
          <a:xfrm>
            <a:off x="435328" y="4402363"/>
            <a:ext cx="9592733" cy="91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1BC7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>
                <a:latin typeface="+mn-lt"/>
              </a:rPr>
              <a:t>Merci de votre attention !</a:t>
            </a:r>
            <a:endParaRPr lang="fr-F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9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B4CE467-9506-884F-B441-ADA3D79A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Eric PECHERAND</a:t>
            </a:r>
            <a:endParaRPr lang="fr-FR" dirty="0"/>
          </a:p>
          <a:p>
            <a:pPr lvl="1"/>
            <a:r>
              <a:rPr lang="fr-FR" dirty="0" smtClean="0">
                <a:solidFill>
                  <a:srgbClr val="559094"/>
                </a:solidFill>
              </a:rPr>
              <a:t>Chargé de mission International</a:t>
            </a:r>
          </a:p>
          <a:p>
            <a:pPr lvl="1"/>
            <a:r>
              <a:rPr lang="fr-FR" dirty="0" smtClean="0">
                <a:solidFill>
                  <a:srgbClr val="559094"/>
                </a:solidFill>
              </a:rPr>
              <a:t>Agence de l’eau Adour-Garonne</a:t>
            </a:r>
            <a:endParaRPr lang="fr-FR" dirty="0">
              <a:solidFill>
                <a:srgbClr val="559094"/>
              </a:solidFill>
            </a:endParaRPr>
          </a:p>
        </p:txBody>
      </p:sp>
      <p:pic>
        <p:nvPicPr>
          <p:cNvPr id="4" name="Image 3" descr="_4_final"/>
          <p:cNvPicPr/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84" y="1984455"/>
            <a:ext cx="1802535" cy="2217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6 Agences au service de la solidarité internationale</a:t>
            </a:r>
            <a:endParaRPr lang="fr-FR" sz="3800" dirty="0"/>
          </a:p>
        </p:txBody>
      </p:sp>
      <p:pic>
        <p:nvPicPr>
          <p:cNvPr id="4" name="Picture 1049" descr="Carte 6 Ag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03522"/>
            <a:ext cx="3600400" cy="407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72"/>
          <p:cNvSpPr>
            <a:spLocks noChangeShapeType="1"/>
          </p:cNvSpPr>
          <p:nvPr/>
        </p:nvSpPr>
        <p:spPr bwMode="auto">
          <a:xfrm flipH="1">
            <a:off x="3275856" y="4509120"/>
            <a:ext cx="1232156" cy="504056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2" descr="C:\Users\touron\AppData\Local\Microsoft\Windows\Temporary Internet Files\Content.Outlook\1KLH7IYG\50K733X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16" y="4603261"/>
            <a:ext cx="1519237" cy="14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L’intervention internationale des Agences : les grands principes</a:t>
            </a:r>
            <a:endParaRPr lang="fr-FR" sz="38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22263" y="2001416"/>
            <a:ext cx="8642225" cy="3815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60000"/>
              </a:lnSpc>
              <a:buNone/>
            </a:pPr>
            <a:r>
              <a:rPr lang="fr-FR" sz="2400" dirty="0" smtClean="0"/>
              <a:t> →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/>
              <a:t>Soutenir </a:t>
            </a:r>
            <a:r>
              <a:rPr lang="fr-FR" sz="2400" b="1" dirty="0"/>
              <a:t>l’action extérieure </a:t>
            </a:r>
            <a:r>
              <a:rPr lang="fr-FR" sz="2400" dirty="0"/>
              <a:t>des collectivités </a:t>
            </a:r>
            <a:r>
              <a:rPr lang="fr-FR" sz="2400" dirty="0" smtClean="0"/>
              <a:t>territoriales, grâce au dispositif </a:t>
            </a:r>
            <a:r>
              <a:rPr lang="fr-FR" sz="2400" dirty="0" err="1" smtClean="0"/>
              <a:t>Oudin</a:t>
            </a:r>
            <a:r>
              <a:rPr lang="fr-FR" sz="2400" dirty="0"/>
              <a:t>-</a:t>
            </a:r>
            <a:r>
              <a:rPr lang="fr-FR" sz="2400" dirty="0" smtClean="0"/>
              <a:t>Santini</a:t>
            </a:r>
            <a:endParaRPr lang="fr-FR" sz="2400" dirty="0"/>
          </a:p>
          <a:p>
            <a:pPr marL="628650" indent="-628650">
              <a:lnSpc>
                <a:spcPct val="160000"/>
              </a:lnSpc>
              <a:buNone/>
            </a:pPr>
            <a:r>
              <a:rPr lang="fr-FR" sz="2400" dirty="0" smtClean="0"/>
              <a:t>      →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/>
              <a:t>Développer la </a:t>
            </a:r>
            <a:r>
              <a:rPr lang="fr-FR" sz="2400" b="1" dirty="0"/>
              <a:t>gestion intégrée de l’eau</a:t>
            </a:r>
            <a:r>
              <a:rPr lang="fr-FR" sz="2400" dirty="0"/>
              <a:t> (GIRE</a:t>
            </a:r>
            <a:r>
              <a:rPr lang="fr-FR" sz="2400" dirty="0" smtClean="0"/>
              <a:t>) à l’international, par des partenariats institutionnels</a:t>
            </a:r>
            <a:endParaRPr lang="fr-FR" sz="2400" dirty="0"/>
          </a:p>
          <a:p>
            <a:pPr marL="0" indent="0">
              <a:lnSpc>
                <a:spcPct val="160000"/>
              </a:lnSpc>
              <a:buNone/>
            </a:pPr>
            <a:r>
              <a:rPr lang="fr-FR" sz="2400" dirty="0" smtClean="0"/>
              <a:t>           → </a:t>
            </a:r>
            <a:r>
              <a:rPr lang="fr-FR" sz="2400" dirty="0"/>
              <a:t>Soutenir des </a:t>
            </a:r>
            <a:r>
              <a:rPr lang="fr-FR" sz="2400" b="1" dirty="0"/>
              <a:t>projets </a:t>
            </a:r>
            <a:r>
              <a:rPr lang="fr-FR" sz="2400" b="1" dirty="0" smtClean="0"/>
              <a:t>durables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sz="2400" dirty="0" smtClean="0"/>
              <a:t>                → </a:t>
            </a:r>
            <a:r>
              <a:rPr lang="fr-FR" sz="2400" dirty="0"/>
              <a:t>Fournir une </a:t>
            </a:r>
            <a:r>
              <a:rPr lang="fr-FR" sz="2400" b="1" dirty="0"/>
              <a:t>expertise</a:t>
            </a:r>
            <a:r>
              <a:rPr lang="fr-FR" sz="2400" dirty="0"/>
              <a:t> </a:t>
            </a:r>
            <a:r>
              <a:rPr lang="fr-FR" sz="2400" dirty="0" smtClean="0"/>
              <a:t>technique</a:t>
            </a:r>
            <a:endParaRPr lang="fr-FR" sz="2400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→ </a:t>
            </a:r>
            <a:r>
              <a:rPr lang="fr-FR" sz="2400" dirty="0"/>
              <a:t>Rechercher des </a:t>
            </a:r>
            <a:r>
              <a:rPr lang="fr-FR" sz="2400" b="1" dirty="0"/>
              <a:t>bénéfices réciproques</a:t>
            </a:r>
            <a:r>
              <a:rPr lang="fr-FR" dirty="0" smtClean="0">
                <a:solidFill>
                  <a:schemeClr val="tx1"/>
                </a:solidFill>
              </a:rPr>
              <a:t>	      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L’intervention internationale des Agences : les grands principes</a:t>
            </a:r>
            <a:endParaRPr lang="fr-FR" sz="3800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322263" y="2001416"/>
            <a:ext cx="9488487" cy="413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fr-FR" sz="2400" b="1" dirty="0" smtClean="0"/>
              <a:t> </a:t>
            </a:r>
            <a:r>
              <a:rPr lang="fr-FR" sz="2400" b="1" dirty="0" smtClean="0"/>
              <a:t>2 </a:t>
            </a:r>
            <a:r>
              <a:rPr lang="fr-FR" sz="2400" b="1" dirty="0"/>
              <a:t>domaines</a:t>
            </a:r>
            <a:r>
              <a:rPr lang="fr-FR" sz="2400" b="1" dirty="0" smtClean="0"/>
              <a:t> d’intervention</a:t>
            </a:r>
            <a:endParaRPr lang="fr-FR" sz="2400" b="1" dirty="0"/>
          </a:p>
          <a:p>
            <a:pPr marL="0" indent="0">
              <a:lnSpc>
                <a:spcPct val="16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	       </a:t>
            </a:r>
          </a:p>
          <a:p>
            <a:pPr marL="0" indent="0" algn="ctr">
              <a:lnSpc>
                <a:spcPct val="160000"/>
              </a:lnSpc>
              <a:buNone/>
            </a:pPr>
            <a:endParaRPr lang="fr-FR" sz="2400" b="1" dirty="0"/>
          </a:p>
          <a:p>
            <a:endParaRPr lang="fr-FR" sz="2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466850" y="3077158"/>
            <a:ext cx="2475148" cy="2135431"/>
            <a:chOff x="628650" y="3077158"/>
            <a:chExt cx="2475148" cy="2135431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1866900" y="3077158"/>
              <a:ext cx="838200" cy="828092"/>
            </a:xfrm>
            <a:prstGeom prst="straightConnector1">
              <a:avLst/>
            </a:prstGeom>
            <a:ln w="73025">
              <a:solidFill>
                <a:srgbClr val="559094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à coins arrondis 16"/>
            <p:cNvSpPr/>
            <p:nvPr/>
          </p:nvSpPr>
          <p:spPr>
            <a:xfrm>
              <a:off x="628650" y="4077283"/>
              <a:ext cx="2475148" cy="1135306"/>
            </a:xfrm>
            <a:prstGeom prst="roundRect">
              <a:avLst/>
            </a:prstGeom>
            <a:solidFill>
              <a:srgbClr val="559094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L’amélioration de l’accès durable </a:t>
              </a:r>
              <a:r>
                <a:rPr lang="fr-FR" b="1" dirty="0" smtClean="0">
                  <a:solidFill>
                    <a:schemeClr val="bg1"/>
                  </a:solidFill>
                </a:rPr>
                <a:t>à </a:t>
              </a:r>
              <a:r>
                <a:rPr lang="fr-FR" b="1" dirty="0">
                  <a:solidFill>
                    <a:schemeClr val="bg1"/>
                  </a:solidFill>
                </a:rPr>
                <a:t>l’eau et à l’assainissement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206827" y="3067050"/>
            <a:ext cx="2664296" cy="2174114"/>
            <a:chOff x="6511627" y="3067050"/>
            <a:chExt cx="2664296" cy="2174114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6705600" y="3067050"/>
              <a:ext cx="800100" cy="838200"/>
            </a:xfrm>
            <a:prstGeom prst="straightConnector1">
              <a:avLst/>
            </a:prstGeom>
            <a:ln w="73025">
              <a:solidFill>
                <a:srgbClr val="559094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Rectangle à coins arrondis 25"/>
            <p:cNvSpPr/>
            <p:nvPr/>
          </p:nvSpPr>
          <p:spPr>
            <a:xfrm>
              <a:off x="6511627" y="4105858"/>
              <a:ext cx="2664296" cy="1135306"/>
            </a:xfrm>
            <a:prstGeom prst="roundRect">
              <a:avLst/>
            </a:prstGeom>
            <a:solidFill>
              <a:srgbClr val="559094"/>
            </a:solidFill>
            <a:ln>
              <a:solidFill>
                <a:srgbClr val="5590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L’amélioration de la gouvernance de l’eau et de la gestion de la  ressource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6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L’intervention internationale des Agences : les grands principes</a:t>
            </a:r>
            <a:endParaRPr lang="fr-FR" sz="38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22263" y="2001415"/>
            <a:ext cx="9488487" cy="468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fr-FR" sz="2400" b="1" dirty="0" smtClean="0"/>
              <a:t>2 axes principaux d’intervention</a:t>
            </a:r>
            <a:endParaRPr lang="fr-FR" sz="2400" b="1" dirty="0"/>
          </a:p>
          <a:p>
            <a:pPr marL="0" indent="0">
              <a:lnSpc>
                <a:spcPct val="16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	       </a:t>
            </a:r>
          </a:p>
          <a:p>
            <a:pPr marL="0" indent="0" algn="ctr">
              <a:lnSpc>
                <a:spcPct val="160000"/>
              </a:lnSpc>
              <a:buNone/>
            </a:pPr>
            <a:endParaRPr lang="fr-FR" sz="2400" b="1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b="1" dirty="0" smtClean="0"/>
              <a:t>1 axe plus ponctuel</a:t>
            </a:r>
            <a:endParaRPr lang="fr-FR" sz="24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00100" y="2795972"/>
            <a:ext cx="2664296" cy="1135306"/>
          </a:xfrm>
          <a:prstGeom prst="roundRect">
            <a:avLst/>
          </a:prstGeom>
          <a:solidFill>
            <a:srgbClr val="559094"/>
          </a:solidFill>
          <a:ln>
            <a:solidFill>
              <a:srgbClr val="559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Coopération institutionnelle et actions de plaidoyer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00100" y="4228385"/>
            <a:ext cx="2664296" cy="1135306"/>
          </a:xfrm>
          <a:prstGeom prst="roundRect">
            <a:avLst/>
          </a:prstGeom>
          <a:solidFill>
            <a:srgbClr val="559094"/>
          </a:solidFill>
          <a:ln>
            <a:solidFill>
              <a:srgbClr val="559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Soutien à la coopération décentralisée et aux projets de solidarité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563034"/>
              </p:ext>
            </p:extLst>
          </p:nvPr>
        </p:nvGraphicFramePr>
        <p:xfrm>
          <a:off x="4703605" y="2704368"/>
          <a:ext cx="4732148" cy="265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3873120" y="5942189"/>
            <a:ext cx="2664296" cy="567653"/>
          </a:xfrm>
          <a:prstGeom prst="roundRect">
            <a:avLst/>
          </a:prstGeom>
          <a:solidFill>
            <a:srgbClr val="559094"/>
          </a:solidFill>
          <a:ln>
            <a:solidFill>
              <a:srgbClr val="559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Aide d’urgence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Graphic spid="14" grpId="0">
        <p:bldAsOne/>
      </p:bldGraphic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Les aides de l’Agence</a:t>
            </a:r>
            <a:endParaRPr lang="fr-FR" sz="38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22263" y="2001416"/>
            <a:ext cx="8642225" cy="381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      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3731"/>
              </p:ext>
            </p:extLst>
          </p:nvPr>
        </p:nvGraphicFramePr>
        <p:xfrm>
          <a:off x="641445" y="1471007"/>
          <a:ext cx="9010629" cy="44794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3368"/>
                <a:gridCol w="3106917"/>
                <a:gridCol w="3340344"/>
              </a:tblGrid>
              <a:tr h="594018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Collectivités </a:t>
                      </a:r>
                    </a:p>
                    <a:p>
                      <a:pPr algn="ctr"/>
                      <a:r>
                        <a:rPr lang="fr-FR" sz="1800" dirty="0" smtClean="0"/>
                        <a:t>(du bassin AG)</a:t>
                      </a:r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Associations, ONG</a:t>
                      </a:r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385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Enveloppe annuelle (P11)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1,5</a:t>
                      </a:r>
                      <a:r>
                        <a:rPr lang="fr-FR" sz="1600" baseline="0" dirty="0" smtClean="0">
                          <a:solidFill>
                            <a:srgbClr val="559094"/>
                          </a:solidFill>
                        </a:rPr>
                        <a:t> million d’€</a:t>
                      </a:r>
                      <a:endParaRPr lang="fr-FR" sz="1600" dirty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291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Actions retenues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559094"/>
                          </a:solidFill>
                          <a:effectLst/>
                        </a:rPr>
                        <a:t>Travaux,</a:t>
                      </a:r>
                      <a:r>
                        <a:rPr lang="fr-FR" sz="1600" kern="1200" baseline="0" dirty="0" smtClean="0">
                          <a:solidFill>
                            <a:srgbClr val="559094"/>
                          </a:solidFill>
                          <a:effectLst/>
                        </a:rPr>
                        <a:t> étude, mesures sociales d’accompagnement (sensibilisation, formation…) et soutien à la bonne gouvernance</a:t>
                      </a:r>
                      <a:endParaRPr lang="fr-FR" sz="1600" dirty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512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Taux d’aide max.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80%</a:t>
                      </a:r>
                      <a:endParaRPr lang="fr-FR" sz="1600" b="1" dirty="0" smtClean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50%</a:t>
                      </a:r>
                      <a:endParaRPr lang="fr-FR" sz="1600" b="1" dirty="0" smtClean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72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Participation au nord</a:t>
                      </a:r>
                      <a:endParaRPr lang="fr-FR" sz="1600" b="1" dirty="0" smtClean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5% min. d’une collectivité du bassin</a:t>
                      </a:r>
                      <a:endParaRPr lang="fr-FR" sz="1600" dirty="0" smtClean="0">
                        <a:solidFill>
                          <a:srgbClr val="559094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720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Participation au sud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souhaitée</a:t>
                      </a:r>
                      <a:endParaRPr lang="fr-FR" sz="1600" b="0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20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Plafond par projet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200 k€</a:t>
                      </a:r>
                      <a:endParaRPr lang="fr-FR" sz="1600" b="0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20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Durée du projet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4 ans max.</a:t>
                      </a:r>
                      <a:endParaRPr lang="fr-FR" sz="1600" b="0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209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559094"/>
                          </a:solidFill>
                        </a:rPr>
                        <a:t>Pays d’intervention</a:t>
                      </a:r>
                      <a:endParaRPr lang="fr-FR" sz="1600" b="1" dirty="0">
                        <a:solidFill>
                          <a:srgbClr val="55909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559094"/>
                          </a:solidFill>
                        </a:rPr>
                        <a:t>Priorité donnée aux projets situés dans un des 19 pays les moins avancés - Aide publique au Développement (*)</a:t>
                      </a:r>
                      <a:endParaRPr lang="fr-FR" sz="1600" b="0" dirty="0" smtClean="0">
                        <a:solidFill>
                          <a:srgbClr val="559094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5661" y="6104087"/>
            <a:ext cx="9348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b="1" i="1" dirty="0">
                <a:solidFill>
                  <a:srgbClr val="559094"/>
                </a:solidFill>
              </a:rPr>
              <a:t>(*) Bénin – Burkina Faso – Burundi – Comores – Djibouti – Ethiopie – Gambie – Guinée – Haïti – Liberia – Madagascar – Mali – Mauritanie – Niger – République Centrafricaine – République démocratique du Congo – Sénégal – Tchad - Togo</a:t>
            </a:r>
          </a:p>
        </p:txBody>
      </p:sp>
    </p:spTree>
    <p:extLst>
      <p:ext uri="{BB962C8B-B14F-4D97-AF65-F5344CB8AC3E}">
        <p14:creationId xmlns:p14="http://schemas.microsoft.com/office/powerpoint/2010/main" val="33331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/>
              <a:t>Les aides de l’Agence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22263" y="1620416"/>
            <a:ext cx="9297987" cy="4723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fr-FR" sz="2400" dirty="0" smtClean="0"/>
              <a:t> </a:t>
            </a:r>
            <a:r>
              <a:rPr lang="fr-FR" sz="9600" b="1" dirty="0" smtClean="0"/>
              <a:t>Les opérations doivent :</a:t>
            </a:r>
          </a:p>
          <a:p>
            <a:pPr marL="0" indent="0">
              <a:lnSpc>
                <a:spcPct val="160000"/>
              </a:lnSpc>
              <a:buNone/>
            </a:pPr>
            <a:endParaRPr lang="fr-FR" sz="9600" dirty="0"/>
          </a:p>
          <a:p>
            <a:pPr marL="742950" lvl="1" indent="-285750" algn="just">
              <a:tabLst>
                <a:tab pos="1344613" algn="l"/>
              </a:tabLst>
            </a:pPr>
            <a:r>
              <a:rPr lang="fr-FR" sz="9600" dirty="0">
                <a:solidFill>
                  <a:srgbClr val="559094"/>
                </a:solidFill>
              </a:rPr>
              <a:t>S’intégrer dans la </a:t>
            </a:r>
            <a:r>
              <a:rPr lang="fr-FR" sz="9600" b="1" dirty="0">
                <a:solidFill>
                  <a:srgbClr val="559094"/>
                </a:solidFill>
              </a:rPr>
              <a:t>politique nationale</a:t>
            </a:r>
            <a:r>
              <a:rPr lang="fr-FR" sz="9600" dirty="0">
                <a:solidFill>
                  <a:srgbClr val="559094"/>
                </a:solidFill>
              </a:rPr>
              <a:t> de l’Etat en matière d’eau et d’assainissement</a:t>
            </a:r>
            <a:r>
              <a:rPr lang="fr-FR" sz="9600" dirty="0" smtClean="0">
                <a:solidFill>
                  <a:srgbClr val="559094"/>
                </a:solidFill>
              </a:rPr>
              <a:t>,</a:t>
            </a:r>
          </a:p>
          <a:p>
            <a:pPr marL="742950" lvl="1" indent="-285750" algn="just">
              <a:tabLst>
                <a:tab pos="1344613" algn="l"/>
              </a:tabLst>
            </a:pPr>
            <a:r>
              <a:rPr lang="fr-FR" sz="9600" dirty="0" smtClean="0">
                <a:solidFill>
                  <a:srgbClr val="559094"/>
                </a:solidFill>
              </a:rPr>
              <a:t>Être </a:t>
            </a:r>
            <a:r>
              <a:rPr lang="fr-FR" sz="9600" dirty="0">
                <a:solidFill>
                  <a:srgbClr val="559094"/>
                </a:solidFill>
              </a:rPr>
              <a:t>en adéquation avec </a:t>
            </a:r>
            <a:r>
              <a:rPr lang="fr-FR" sz="9600" b="1" dirty="0">
                <a:solidFill>
                  <a:srgbClr val="559094"/>
                </a:solidFill>
              </a:rPr>
              <a:t>l’attente des populations</a:t>
            </a:r>
            <a:r>
              <a:rPr lang="fr-FR" sz="9600" dirty="0">
                <a:solidFill>
                  <a:srgbClr val="559094"/>
                </a:solidFill>
              </a:rPr>
              <a:t>,</a:t>
            </a:r>
          </a:p>
          <a:p>
            <a:pPr marL="742950" lvl="1" indent="-285750" algn="just">
              <a:tabLst>
                <a:tab pos="1344613" algn="l"/>
              </a:tabLst>
            </a:pPr>
            <a:r>
              <a:rPr lang="fr-FR" sz="9600" dirty="0">
                <a:solidFill>
                  <a:srgbClr val="559094"/>
                </a:solidFill>
              </a:rPr>
              <a:t>Tenir compte des capacités techniques et financières des bénéficiaires,</a:t>
            </a:r>
          </a:p>
          <a:p>
            <a:pPr marL="742950" lvl="1" indent="-285750" algn="just">
              <a:tabLst>
                <a:tab pos="1344613" algn="l"/>
              </a:tabLst>
            </a:pPr>
            <a:r>
              <a:rPr lang="fr-FR" sz="9600" dirty="0">
                <a:solidFill>
                  <a:srgbClr val="559094"/>
                </a:solidFill>
              </a:rPr>
              <a:t>Garantir la mise en œuvre effective d’une </a:t>
            </a:r>
            <a:r>
              <a:rPr lang="fr-FR" sz="9600" b="1" dirty="0">
                <a:solidFill>
                  <a:srgbClr val="559094"/>
                </a:solidFill>
              </a:rPr>
              <a:t>gestion équitable et pérenne des </a:t>
            </a:r>
            <a:r>
              <a:rPr lang="fr-FR" sz="9600" b="1" dirty="0" smtClean="0">
                <a:solidFill>
                  <a:srgbClr val="559094"/>
                </a:solidFill>
              </a:rPr>
              <a:t>équipements</a:t>
            </a:r>
            <a:r>
              <a:rPr lang="fr-FR" sz="9600" dirty="0" smtClean="0">
                <a:solidFill>
                  <a:srgbClr val="559094"/>
                </a:solidFill>
              </a:rPr>
              <a:t> (dont gouvernance),</a:t>
            </a:r>
            <a:endParaRPr lang="fr-FR" sz="9600" dirty="0">
              <a:solidFill>
                <a:srgbClr val="559094"/>
              </a:solidFill>
            </a:endParaRPr>
          </a:p>
          <a:p>
            <a:pPr marL="742950" lvl="1" indent="-285750" algn="just">
              <a:tabLst>
                <a:tab pos="1344613" algn="l"/>
              </a:tabLst>
            </a:pPr>
            <a:r>
              <a:rPr lang="fr-FR" sz="9600" dirty="0">
                <a:solidFill>
                  <a:srgbClr val="559094"/>
                </a:solidFill>
              </a:rPr>
              <a:t>Prévoir la mise en œuvre de </a:t>
            </a:r>
            <a:r>
              <a:rPr lang="fr-FR" sz="9600" b="1" dirty="0">
                <a:solidFill>
                  <a:srgbClr val="559094"/>
                </a:solidFill>
              </a:rPr>
              <a:t>mesures d’accompagnement</a:t>
            </a:r>
            <a:r>
              <a:rPr lang="fr-FR" sz="9600" dirty="0">
                <a:solidFill>
                  <a:srgbClr val="559094"/>
                </a:solidFill>
              </a:rPr>
              <a:t> (Sensibilisation à l’hygiène et à la santé, formation technique et de gestion)</a:t>
            </a:r>
          </a:p>
          <a:p>
            <a:pPr marL="742950" lvl="1" indent="-285750" algn="just">
              <a:tabLst>
                <a:tab pos="1344613" algn="l"/>
              </a:tabLst>
            </a:pPr>
            <a:r>
              <a:rPr lang="fr-FR" sz="9600" dirty="0">
                <a:solidFill>
                  <a:srgbClr val="559094"/>
                </a:solidFill>
              </a:rPr>
              <a:t>Être fondées sur la transparence et </a:t>
            </a:r>
            <a:r>
              <a:rPr lang="fr-FR" sz="9600" dirty="0" smtClean="0">
                <a:solidFill>
                  <a:srgbClr val="559094"/>
                </a:solidFill>
              </a:rPr>
              <a:t>l’évaluation.</a:t>
            </a:r>
            <a:endParaRPr lang="fr-FR" sz="9600" dirty="0">
              <a:solidFill>
                <a:srgbClr val="559094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	      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00BCB-F723-2A4F-8B4E-2571EA04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/>
              <a:t>Panorama des projets aidés (2017-2020)</a:t>
            </a:r>
            <a:endParaRPr lang="fr-FR" sz="38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14201" y="2001416"/>
            <a:ext cx="8642225" cy="381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90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       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84287"/>
              </p:ext>
            </p:extLst>
          </p:nvPr>
        </p:nvGraphicFramePr>
        <p:xfrm>
          <a:off x="2455863" y="2001416"/>
          <a:ext cx="4656730" cy="308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08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565</Words>
  <Application>Microsoft Office PowerPoint</Application>
  <PresentationFormat>Personnalisé</PresentationFormat>
  <Paragraphs>108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6 Agences au service de la solidarité internationale</vt:lpstr>
      <vt:lpstr>L’intervention internationale des Agences : les grands principes</vt:lpstr>
      <vt:lpstr>L’intervention internationale des Agences : les grands principes</vt:lpstr>
      <vt:lpstr>L’intervention internationale des Agences : les grands principes</vt:lpstr>
      <vt:lpstr>Les aides de l’Agence</vt:lpstr>
      <vt:lpstr>Les aides de l’Agence</vt:lpstr>
      <vt:lpstr>Panorama des projets aidés (2017-2020)</vt:lpstr>
      <vt:lpstr>Panorama des projets aidés (2017-2020)</vt:lpstr>
      <vt:lpstr>Comment contribuer ?</vt:lpstr>
      <vt:lpstr>Appel à Projets 2020-2021</vt:lpstr>
      <vt:lpstr>Renseignements et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Eric PECHERAND</cp:lastModifiedBy>
  <cp:revision>91</cp:revision>
  <cp:lastPrinted>2020-09-22T10:55:49Z</cp:lastPrinted>
  <dcterms:created xsi:type="dcterms:W3CDTF">2020-09-14T09:08:14Z</dcterms:created>
  <dcterms:modified xsi:type="dcterms:W3CDTF">2020-09-22T15:03:31Z</dcterms:modified>
</cp:coreProperties>
</file>